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2.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23.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4.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5.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7.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8.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9.xml" ContentType="application/vnd.openxmlformats-officedocument.presentationml.notesSlide+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0.xml" ContentType="application/vnd.openxmlformats-officedocument.presentationml.notesSlide+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1.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2.xml" ContentType="application/vnd.openxmlformats-officedocument.presentationml.notesSlide+xml"/>
  <Override PartName="/ppt/charts/chart57.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6.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7.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notesSlides/notesSlide38.xml" ContentType="application/vnd.openxmlformats-officedocument.presentationml.notesSlide+xml"/>
  <Override PartName="/ppt/charts/chart64.xml" ContentType="application/vnd.openxmlformats-officedocument.drawingml.chart+xml"/>
  <Override PartName="/ppt/charts/chart65.xml" ContentType="application/vnd.openxmlformats-officedocument.drawingml.chart+xml"/>
  <Override PartName="/ppt/notesSlides/notesSlide39.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notesSlides/notesSlide40.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1.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2.xml" ContentType="application/vnd.openxmlformats-officedocument.presentationml.notesSlide+xml"/>
  <Override PartName="/ppt/charts/chart72.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5.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notesSlides/notesSlide46.xml" ContentType="application/vnd.openxmlformats-officedocument.presentationml.notesSlide+xml"/>
  <Override PartName="/ppt/charts/chart77.xml" ContentType="application/vnd.openxmlformats-officedocument.drawingml.chart+xml"/>
  <Override PartName="/ppt/charts/chart78.xml" ContentType="application/vnd.openxmlformats-officedocument.drawingml.chart+xml"/>
  <Override PartName="/ppt/notesSlides/notesSlide47.xml" ContentType="application/vnd.openxmlformats-officedocument.presentationml.notesSlide+xml"/>
  <Override PartName="/ppt/charts/chart79.xml" ContentType="application/vnd.openxmlformats-officedocument.drawingml.chart+xml"/>
  <Override PartName="/ppt/charts/chart80.xml" ContentType="application/vnd.openxmlformats-officedocument.drawingml.chart+xml"/>
  <Override PartName="/ppt/notesSlides/notesSlide48.xml" ContentType="application/vnd.openxmlformats-officedocument.presentationml.notesSlide+xml"/>
  <Override PartName="/ppt/charts/chart81.xml" ContentType="application/vnd.openxmlformats-officedocument.drawingml.chart+xml"/>
  <Override PartName="/ppt/charts/chart82.xml" ContentType="application/vnd.openxmlformats-officedocument.drawingml.chart+xml"/>
  <Override PartName="/ppt/notesSlides/notesSlide49.xml" ContentType="application/vnd.openxmlformats-officedocument.presentationml.notesSlide+xml"/>
  <Override PartName="/ppt/charts/chart83.xml" ContentType="application/vnd.openxmlformats-officedocument.drawingml.chart+xml"/>
  <Override PartName="/ppt/charts/chart84.xml" ContentType="application/vnd.openxmlformats-officedocument.drawingml.chart+xml"/>
  <Override PartName="/ppt/notesSlides/notesSlide50.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notesSlides/notesSlide51.xml" ContentType="application/vnd.openxmlformats-officedocument.presentationml.notesSlide+xml"/>
  <Override PartName="/ppt/charts/chart87.xml" ContentType="application/vnd.openxmlformats-officedocument.drawingml.chart+xml"/>
  <Override PartName="/ppt/notesSlides/notesSlide52.xml" ContentType="application/vnd.openxmlformats-officedocument.presentationml.notesSlide+xml"/>
  <Override PartName="/ppt/charts/chart88.xml" ContentType="application/vnd.openxmlformats-officedocument.drawingml.chart+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7"/>
  </p:notesMasterIdLst>
  <p:handoutMasterIdLst>
    <p:handoutMasterId r:id="rId78"/>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629" r:id="rId27"/>
    <p:sldId id="1745" r:id="rId28"/>
    <p:sldId id="1630" r:id="rId29"/>
    <p:sldId id="1746" r:id="rId30"/>
    <p:sldId id="1841" r:id="rId31"/>
    <p:sldId id="1631" r:id="rId32"/>
    <p:sldId id="1748" r:id="rId33"/>
    <p:sldId id="1632" r:id="rId34"/>
    <p:sldId id="1749" r:id="rId35"/>
    <p:sldId id="1768" r:id="rId36"/>
    <p:sldId id="1769" r:id="rId37"/>
    <p:sldId id="1770" r:id="rId38"/>
    <p:sldId id="1771" r:id="rId39"/>
    <p:sldId id="1842" r:id="rId40"/>
    <p:sldId id="1772" r:id="rId41"/>
    <p:sldId id="1773" r:id="rId42"/>
    <p:sldId id="1774" r:id="rId43"/>
    <p:sldId id="1775" r:id="rId44"/>
    <p:sldId id="1844" r:id="rId45"/>
    <p:sldId id="1845" r:id="rId46"/>
    <p:sldId id="1846" r:id="rId47"/>
    <p:sldId id="1847" r:id="rId48"/>
    <p:sldId id="1616" r:id="rId49"/>
    <p:sldId id="1817" r:id="rId50"/>
    <p:sldId id="1921" r:id="rId51"/>
    <p:sldId id="1923" r:id="rId52"/>
    <p:sldId id="1924" r:id="rId53"/>
    <p:sldId id="1925" r:id="rId54"/>
    <p:sldId id="1939" r:id="rId55"/>
    <p:sldId id="1926" r:id="rId56"/>
    <p:sldId id="1927" r:id="rId57"/>
    <p:sldId id="1928" r:id="rId58"/>
    <p:sldId id="1940" r:id="rId59"/>
    <p:sldId id="1929" r:id="rId60"/>
    <p:sldId id="1930" r:id="rId61"/>
    <p:sldId id="1932" r:id="rId62"/>
    <p:sldId id="1933" r:id="rId63"/>
    <p:sldId id="1934" r:id="rId64"/>
    <p:sldId id="1935" r:id="rId65"/>
    <p:sldId id="1936" r:id="rId66"/>
    <p:sldId id="1937" r:id="rId67"/>
    <p:sldId id="1938" r:id="rId68"/>
    <p:sldId id="1617" r:id="rId69"/>
    <p:sldId id="1820" r:id="rId70"/>
    <p:sldId id="1618" r:id="rId71"/>
    <p:sldId id="1821" r:id="rId72"/>
    <p:sldId id="1819" r:id="rId73"/>
    <p:sldId id="1822" r:id="rId74"/>
    <p:sldId id="1696" r:id="rId75"/>
    <p:sldId id="1619"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756382"/>
    <a:srgbClr val="6B2768"/>
    <a:srgbClr val="746280"/>
    <a:srgbClr val="FFFFFF"/>
    <a:srgbClr val="2F469C"/>
    <a:srgbClr val="EDEDED"/>
    <a:srgbClr val="000000"/>
    <a:srgbClr val="FF7C8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6" autoAdjust="0"/>
    <p:restoredTop sz="96126" autoAdjust="0"/>
  </p:normalViewPr>
  <p:slideViewPr>
    <p:cSldViewPr snapToGrid="0">
      <p:cViewPr varScale="1">
        <p:scale>
          <a:sx n="104" d="100"/>
          <a:sy n="104" d="100"/>
        </p:scale>
        <p:origin x="606" y="102"/>
      </p:cViewPr>
      <p:guideLst>
        <p:guide orient="horz" pos="663"/>
        <p:guide pos="3863"/>
        <p:guide orient="horz" pos="1593"/>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8/10/relationships/authors" Targe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4.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4.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4.png"/></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0.xml"/><Relationship Id="rId1" Type="http://schemas.microsoft.com/office/2011/relationships/chartStyle" Target="style10.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4.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1.xml"/><Relationship Id="rId1" Type="http://schemas.microsoft.com/office/2011/relationships/chartStyle" Target="style11.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4.png"/></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12.xml"/><Relationship Id="rId1" Type="http://schemas.microsoft.com/office/2011/relationships/chartStyle" Target="style12.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4.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3.xml"/><Relationship Id="rId1" Type="http://schemas.microsoft.com/office/2011/relationships/chartStyle" Target="style13.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4.xml"/><Relationship Id="rId1" Type="http://schemas.microsoft.com/office/2011/relationships/chartStyle" Target="style14.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4.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5.xml"/><Relationship Id="rId1" Type="http://schemas.microsoft.com/office/2011/relationships/chartStyle" Target="style15.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17.xml"/><Relationship Id="rId1" Type="http://schemas.microsoft.com/office/2011/relationships/chartStyle" Target="style17.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4.png"/></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84482794419859109"/>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spPr>
                <a:noFill/>
                <a:ln>
                  <a:noFill/>
                </a:ln>
                <a:effectLst/>
              </c:spPr>
              <c:txPr>
                <a:bodyPr rot="0" vertOverflow="overflow" horzOverflow="overflow" wrap="square" lIns="39600" tIns="19050" rIns="39600" bIns="19050" anchor="ctr">
                  <a:spAutoFit/>
                </a:bodyPr>
                <a:lstStyle/>
                <a:p>
                  <a:pPr>
                    <a:defRPr sz="1100" b="1" baseline="0">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0.21229050279329609</c:v>
                </c:pt>
                <c:pt idx="1">
                  <c:v>0.78770949720670391</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Sheet1!$A$2:$A$52</c:f>
              <c:strCache>
                <c:ptCount val="5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Sheet1!$D$2:$D$52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Sheet1!$A$2:$A$52</c:f>
              <c:strCache>
                <c:ptCount val="5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Sheet1!$E$2:$E$52</c:f>
              <c:numCache>
                <c:formatCode>General</c:formatCode>
                <c:ptCount val="51"/>
                <c:pt idx="0">
                  <c:v>5.3852816220867759</c:v>
                </c:pt>
                <c:pt idx="1">
                  <c:v>5.5791697403609488</c:v>
                </c:pt>
                <c:pt idx="2">
                  <c:v>5.6659639575680032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Sheet1!$A$2:$A$52</c:f>
              <c:strCache>
                <c:ptCount val="5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Sheet1!$F$2:$F$52</c:f>
              <c:numCache>
                <c:formatCode>General</c:formatCode>
                <c:ptCount val="51"/>
                <c:pt idx="0">
                  <c:v>#N/A</c:v>
                </c:pt>
                <c:pt idx="1">
                  <c:v>#N/A</c:v>
                </c:pt>
                <c:pt idx="2">
                  <c:v>#N/A</c:v>
                </c:pt>
                <c:pt idx="3">
                  <c:v>5.6366010226617718</c:v>
                </c:pt>
                <c:pt idx="4">
                  <c:v>5.6862735876783059</c:v>
                </c:pt>
                <c:pt idx="5">
                  <c:v>5.7856034554160534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Sheet1!$A$2:$A$52</c:f>
              <c:strCache>
                <c:ptCount val="5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Sheet1!$G$2:$G$52</c:f>
              <c:numCache>
                <c:formatCode>General</c:formatCode>
                <c:ptCount val="51"/>
                <c:pt idx="0">
                  <c:v>#N/A</c:v>
                </c:pt>
                <c:pt idx="1">
                  <c:v>#N/A</c:v>
                </c:pt>
                <c:pt idx="2">
                  <c:v>#N/A</c:v>
                </c:pt>
                <c:pt idx="3">
                  <c:v>#N/A</c:v>
                </c:pt>
                <c:pt idx="4">
                  <c:v>#N/A</c:v>
                </c:pt>
                <c:pt idx="5">
                  <c:v>#N/A</c:v>
                </c:pt>
                <c:pt idx="6">
                  <c:v>5.9176931769802801</c:v>
                </c:pt>
                <c:pt idx="7">
                  <c:v>6.0420017288297654</c:v>
                </c:pt>
                <c:pt idx="8">
                  <c:v>6.0517168819645679</c:v>
                </c:pt>
                <c:pt idx="9">
                  <c:v>6.1312834295042284</c:v>
                </c:pt>
                <c:pt idx="10">
                  <c:v>6.1394909011268606</c:v>
                </c:pt>
                <c:pt idx="11">
                  <c:v>6.1414981372709478</c:v>
                </c:pt>
                <c:pt idx="12">
                  <c:v>6.1874281747314326</c:v>
                </c:pt>
                <c:pt idx="13">
                  <c:v>6.2021148250861842</c:v>
                </c:pt>
                <c:pt idx="14">
                  <c:v>6.2309709122764456</c:v>
                </c:pt>
                <c:pt idx="15">
                  <c:v>6.3008713321499803</c:v>
                </c:pt>
                <c:pt idx="16">
                  <c:v>6.3040846171028093</c:v>
                </c:pt>
                <c:pt idx="17">
                  <c:v>6.3687370066292832</c:v>
                </c:pt>
                <c:pt idx="18">
                  <c:v>6.4179921109222402</c:v>
                </c:pt>
                <c:pt idx="19">
                  <c:v>6.4512634724115152</c:v>
                </c:pt>
                <c:pt idx="20">
                  <c:v>6.4697583946453996</c:v>
                </c:pt>
                <c:pt idx="21">
                  <c:v>6.5455527450257636</c:v>
                </c:pt>
                <c:pt idx="22">
                  <c:v>6.5473398569819308</c:v>
                </c:pt>
                <c:pt idx="23">
                  <c:v>6.6524817615342311</c:v>
                </c:pt>
                <c:pt idx="24">
                  <c:v>6.6731764278191994</c:v>
                </c:pt>
                <c:pt idx="25">
                  <c:v>6.7304150708524428</c:v>
                </c:pt>
                <c:pt idx="26">
                  <c:v>6.7556951853588396</c:v>
                </c:pt>
                <c:pt idx="27">
                  <c:v>6.8389605579965096</c:v>
                </c:pt>
                <c:pt idx="28">
                  <c:v>6.8543602847541232</c:v>
                </c:pt>
                <c:pt idx="29">
                  <c:v>6.88253898140362</c:v>
                </c:pt>
                <c:pt idx="30">
                  <c:v>6.9054693172819857</c:v>
                </c:pt>
                <c:pt idx="31">
                  <c:v>6.9089083501181641</c:v>
                </c:pt>
                <c:pt idx="32">
                  <c:v>6.9171008322528564</c:v>
                </c:pt>
                <c:pt idx="33">
                  <c:v>6.9204959687750369</c:v>
                </c:pt>
                <c:pt idx="34">
                  <c:v>6.9289208943559801</c:v>
                </c:pt>
                <c:pt idx="35">
                  <c:v>6.9684090233003921</c:v>
                </c:pt>
                <c:pt idx="36">
                  <c:v>6.9885023854143746</c:v>
                </c:pt>
                <c:pt idx="37">
                  <c:v>7.020570538863641</c:v>
                </c:pt>
                <c:pt idx="38">
                  <c:v>7.0261616334267876</c:v>
                </c:pt>
                <c:pt idx="39">
                  <c:v>7.0647355830760361</c:v>
                </c:pt>
                <c:pt idx="40">
                  <c:v>7.0973713593484051</c:v>
                </c:pt>
                <c:pt idx="41">
                  <c:v>7.1148772142692174</c:v>
                </c:pt>
                <c:pt idx="42">
                  <c:v>7.1630359008469444</c:v>
                </c:pt>
                <c:pt idx="43">
                  <c:v>7.1883955826288677</c:v>
                </c:pt>
                <c:pt idx="44">
                  <c:v>7.2621306458531549</c:v>
                </c:pt>
                <c:pt idx="45">
                  <c:v>7.2915237630652268</c:v>
                </c:pt>
                <c:pt idx="46">
                  <c:v>7.3040143137955358</c:v>
                </c:pt>
                <c:pt idx="47">
                  <c:v>7.3772702676894601</c:v>
                </c:pt>
                <c:pt idx="48">
                  <c:v>#N/A</c:v>
                </c:pt>
                <c:pt idx="49">
                  <c:v>#N/A</c:v>
                </c:pt>
                <c:pt idx="50">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Sheet1!$A$2:$A$52</c:f>
              <c:strCache>
                <c:ptCount val="5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Sheet1!$H$2:$H$52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7.6046207425279224</c:v>
                </c:pt>
                <c:pt idx="49">
                  <c:v>#N/A</c:v>
                </c:pt>
                <c:pt idx="50">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Sheet1!$A$2:$A$52</c:f>
              <c:strCache>
                <c:ptCount val="5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Sheet1!$I$2:$I$52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7.7324707446339467</c:v>
                </c:pt>
                <c:pt idx="50">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Sheet1!$A$2:$A$52</c:f>
              <c:strCache>
                <c:ptCount val="5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Sheet1!$J$2:$J$52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7.942085720677305</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Sheet1!$A$2:$A$52</c:f>
              <c:strCache>
                <c:ptCount val="5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Sheet1!$K$2:$K$52</c:f>
              <c:numCache>
                <c:formatCode>General</c:formatCode>
                <c:ptCount val="51"/>
                <c:pt idx="0">
                  <c:v>#N/A</c:v>
                </c:pt>
                <c:pt idx="1">
                  <c:v>#N/A</c:v>
                </c:pt>
                <c:pt idx="2">
                  <c:v>#N/A</c:v>
                </c:pt>
                <c:pt idx="3">
                  <c:v>5.6366010226617718</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4113857764016926"/>
          <c:w val="0.74050409342017565"/>
          <c:h val="0.3221055555555555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5.5281380564366476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0.13521503480930708</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0.22839255728757291</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2.3843857694557347</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0.22839255728757379</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0.13231172969353189</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5.5281380564366476</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7.0839385332613949</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58766666666667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4.3609354425223907</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0.36898432056974428</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0.22641868747498695</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2.3637788497391483</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0.22641868747498695</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0.53554826590630267</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5.7450639888868968</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6.1382278754366961</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5.6125111067287303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5.6772170874299208</c:v>
                </c:pt>
                <c:pt idx="2">
                  <c:v>5.6910740827136026</c:v>
                </c:pt>
                <c:pt idx="3">
                  <c:v>5.765272010205754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5.7999855277569639</c:v>
                </c:pt>
                <c:pt idx="5">
                  <c:v>5.8239639060965844</c:v>
                </c:pt>
                <c:pt idx="6">
                  <c:v>5.8396825306810713</c:v>
                </c:pt>
                <c:pt idx="7">
                  <c:v>5.8413182284825416</c:v>
                </c:pt>
                <c:pt idx="8">
                  <c:v>5.9127870727483209</c:v>
                </c:pt>
                <c:pt idx="9">
                  <c:v>5.923930217764668</c:v>
                </c:pt>
                <c:pt idx="10">
                  <c:v>5.9274056032442886</c:v>
                </c:pt>
                <c:pt idx="11">
                  <c:v>5.9278501607130467</c:v>
                </c:pt>
                <c:pt idx="12">
                  <c:v>5.9315459231030614</c:v>
                </c:pt>
                <c:pt idx="13">
                  <c:v>5.9409120551473382</c:v>
                </c:pt>
                <c:pt idx="14">
                  <c:v>5.9414742042864477</c:v>
                </c:pt>
                <c:pt idx="15">
                  <c:v>5.9920105512414867</c:v>
                </c:pt>
                <c:pt idx="16">
                  <c:v>6.00735239768062</c:v>
                </c:pt>
                <c:pt idx="17">
                  <c:v>6.0120128792468419</c:v>
                </c:pt>
                <c:pt idx="18">
                  <c:v>6.0349811653539831</c:v>
                </c:pt>
                <c:pt idx="19">
                  <c:v>6.0445975942969126</c:v>
                </c:pt>
                <c:pt idx="20">
                  <c:v>6.0502804525778027</c:v>
                </c:pt>
                <c:pt idx="21">
                  <c:v>6.0685994573519801</c:v>
                </c:pt>
                <c:pt idx="22">
                  <c:v>6.0807912341988519</c:v>
                </c:pt>
                <c:pt idx="23">
                  <c:v>6.0972476551304853</c:v>
                </c:pt>
                <c:pt idx="24">
                  <c:v>6.1222596930709976</c:v>
                </c:pt>
                <c:pt idx="25">
                  <c:v>6.1435384364631789</c:v>
                </c:pt>
                <c:pt idx="26">
                  <c:v>6.1456607855617893</c:v>
                </c:pt>
                <c:pt idx="27">
                  <c:v>6.1458134236612736</c:v>
                </c:pt>
                <c:pt idx="28">
                  <c:v>6.1709309060301596</c:v>
                </c:pt>
                <c:pt idx="29">
                  <c:v>6.1811351335130507</c:v>
                </c:pt>
                <c:pt idx="30">
                  <c:v>6.1913436694781803</c:v>
                </c:pt>
                <c:pt idx="31">
                  <c:v>6.2343923668540464</c:v>
                </c:pt>
                <c:pt idx="32">
                  <c:v>6.2547989286637824</c:v>
                </c:pt>
                <c:pt idx="33">
                  <c:v>6.3038846214931894</c:v>
                </c:pt>
                <c:pt idx="34">
                  <c:v>6.3224483783837124</c:v>
                </c:pt>
                <c:pt idx="35">
                  <c:v>6.4024409003052254</c:v>
                </c:pt>
                <c:pt idx="36">
                  <c:v>6.4210574599088206</c:v>
                </c:pt>
                <c:pt idx="37">
                  <c:v>6.4266833955776503</c:v>
                </c:pt>
                <c:pt idx="38">
                  <c:v>6.4310223462785983</c:v>
                </c:pt>
                <c:pt idx="39">
                  <c:v>6.432166692680676</c:v>
                </c:pt>
                <c:pt idx="40">
                  <c:v>6.4332385689365266</c:v>
                </c:pt>
                <c:pt idx="41">
                  <c:v>6.482170555922842</c:v>
                </c:pt>
                <c:pt idx="42">
                  <c:v>6.5503190411223873</c:v>
                </c:pt>
                <c:pt idx="43">
                  <c:v>6.5849193347855604</c:v>
                </c:pt>
                <c:pt idx="44">
                  <c:v>6.6060060799623184</c:v>
                </c:pt>
                <c:pt idx="45">
                  <c:v>6.613089498364336</c:v>
                </c:pt>
                <c:pt idx="46">
                  <c:v>6.6206987737653806</c:v>
                </c:pt>
                <c:pt idx="47">
                  <c:v>6.6317364847614559</c:v>
                </c:pt>
                <c:pt idx="48">
                  <c:v>#N/A</c:v>
                </c:pt>
                <c:pt idx="49">
                  <c:v>#N/A</c:v>
                </c:pt>
                <c:pt idx="50">
                  <c:v>#N/A</c:v>
                </c:pt>
                <c:pt idx="51">
                  <c:v>#N/A</c:v>
                </c:pt>
                <c:pt idx="52">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6.7061094444447296</c:v>
                </c:pt>
                <c:pt idx="49">
                  <c:v>6.7392256054243713</c:v>
                </c:pt>
                <c:pt idx="50">
                  <c:v>#N/A</c:v>
                </c:pt>
                <c:pt idx="51">
                  <c:v>#N/A</c:v>
                </c:pt>
                <c:pt idx="52">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6.7885700220591474</c:v>
                </c:pt>
                <c:pt idx="51">
                  <c:v>6.8096521582461218</c:v>
                </c:pt>
                <c:pt idx="52">
                  <c:v>6.8546485452817434</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5.9409120551473382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73777777777781"/>
          <c:w val="0.74050409342017565"/>
          <c:h val="0.3646194444444444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5.8574102706402744</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3.4845108156033255E-2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1.2824124504896375</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2.5027954843686473E-2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6.2108790998755072</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6.5334616040411264</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422222222222222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5.0802495236337322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7.3710162491254394E-2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0.12678190640311371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1.3235850460373157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6.804445480264576E-2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5.5129757422854953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5.9425341155467581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50462962962966"/>
          <c:w val="0.74050409342017565"/>
          <c:h val="0.332696428571428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6.2145802755393227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0.15994416391790711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0.1067046527743889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1.1139813776401475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7.7814955331064972E-2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6.8835791631067718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7.0382197810516924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6.2582238687635616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1.2771776550267955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0.11239496846115227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6.5500635976418176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6.8843600420876108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3.9622697862080849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9.2289847843364026E-2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1.1116097134583054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0.10647747877659963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0.22174849237552063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4.5470626728270993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4.6103644907806016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4.4818242249485554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4.9575886004792844</c:v>
                </c:pt>
                <c:pt idx="2">
                  <c:v>5.1107326607311609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5.2286573482725309</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5.369048088932586</c:v>
                </c:pt>
                <c:pt idx="5">
                  <c:v>5.3697896718966236</c:v>
                </c:pt>
                <c:pt idx="6">
                  <c:v>5.4237525372434909</c:v>
                </c:pt>
                <c:pt idx="7">
                  <c:v>5.4335180861747281</c:v>
                </c:pt>
                <c:pt idx="8">
                  <c:v>5.4622661568311006</c:v>
                </c:pt>
                <c:pt idx="9">
                  <c:v>5.5561967055393708</c:v>
                </c:pt>
                <c:pt idx="10">
                  <c:v>5.5881626008692171</c:v>
                </c:pt>
                <c:pt idx="11">
                  <c:v>5.5988320188110894</c:v>
                </c:pt>
                <c:pt idx="12">
                  <c:v>5.6271568583972904</c:v>
                </c:pt>
                <c:pt idx="13">
                  <c:v>5.6380643854134096</c:v>
                </c:pt>
                <c:pt idx="14">
                  <c:v>5.6763187878398504</c:v>
                </c:pt>
                <c:pt idx="15">
                  <c:v>5.7230163660376903</c:v>
                </c:pt>
                <c:pt idx="16">
                  <c:v>5.7715871735937014</c:v>
                </c:pt>
                <c:pt idx="17">
                  <c:v>5.7723990391386746</c:v>
                </c:pt>
                <c:pt idx="18">
                  <c:v>5.7973032515044993</c:v>
                </c:pt>
                <c:pt idx="19">
                  <c:v>5.8107841471875687</c:v>
                </c:pt>
                <c:pt idx="20">
                  <c:v>5.8648270685583954</c:v>
                </c:pt>
                <c:pt idx="21">
                  <c:v>5.8732137001329541</c:v>
                </c:pt>
                <c:pt idx="22">
                  <c:v>5.9461308414636012</c:v>
                </c:pt>
                <c:pt idx="23">
                  <c:v>5.9788359871088588</c:v>
                </c:pt>
                <c:pt idx="24">
                  <c:v>6.0156901786965067</c:v>
                </c:pt>
                <c:pt idx="25">
                  <c:v>6.0308311896404563</c:v>
                </c:pt>
                <c:pt idx="26">
                  <c:v>6.0537672592579703</c:v>
                </c:pt>
                <c:pt idx="27">
                  <c:v>6.0728002183015386</c:v>
                </c:pt>
                <c:pt idx="28">
                  <c:v>6.101559965547934</c:v>
                </c:pt>
                <c:pt idx="29">
                  <c:v>6.101894705130599</c:v>
                </c:pt>
                <c:pt idx="30">
                  <c:v>6.1188579897895066</c:v>
                </c:pt>
                <c:pt idx="31">
                  <c:v>6.1269790380271596</c:v>
                </c:pt>
                <c:pt idx="32">
                  <c:v>6.1749882772680351</c:v>
                </c:pt>
                <c:pt idx="33">
                  <c:v>6.2066996228770854</c:v>
                </c:pt>
                <c:pt idx="34">
                  <c:v>6.2369821983273042</c:v>
                </c:pt>
                <c:pt idx="35">
                  <c:v>6.2403429410226474</c:v>
                </c:pt>
                <c:pt idx="36">
                  <c:v>6.2510125191537762</c:v>
                </c:pt>
                <c:pt idx="37">
                  <c:v>6.2640359317511862</c:v>
                </c:pt>
                <c:pt idx="38">
                  <c:v>6.2744662359791219</c:v>
                </c:pt>
                <c:pt idx="39">
                  <c:v>6.2896761005668429</c:v>
                </c:pt>
                <c:pt idx="40">
                  <c:v>6.3031479112941762</c:v>
                </c:pt>
                <c:pt idx="41">
                  <c:v>6.3299555171274964</c:v>
                </c:pt>
                <c:pt idx="42">
                  <c:v>6.4826449973746278</c:v>
                </c:pt>
                <c:pt idx="43">
                  <c:v>6.4925374281095714</c:v>
                </c:pt>
                <c:pt idx="44">
                  <c:v>6.5473491789350309</c:v>
                </c:pt>
                <c:pt idx="45">
                  <c:v>6.6189023113224303</c:v>
                </c:pt>
                <c:pt idx="46">
                  <c:v>6.6574100119897599</c:v>
                </c:pt>
                <c:pt idx="47">
                  <c:v>6.6587689356707536</c:v>
                </c:pt>
                <c:pt idx="48">
                  <c:v>#N/A</c:v>
                </c:pt>
                <c:pt idx="49">
                  <c:v>#N/A</c:v>
                </c:pt>
                <c:pt idx="50">
                  <c:v>#N/A</c:v>
                </c:pt>
                <c:pt idx="51">
                  <c:v>#N/A</c:v>
                </c:pt>
                <c:pt idx="52">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6.7485580433686767</c:v>
                </c:pt>
                <c:pt idx="49">
                  <c:v>6.8180589984363733</c:v>
                </c:pt>
                <c:pt idx="50">
                  <c:v>#N/A</c:v>
                </c:pt>
                <c:pt idx="51">
                  <c:v>#N/A</c:v>
                </c:pt>
                <c:pt idx="52">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6.8903315186165406</c:v>
                </c:pt>
                <c:pt idx="51">
                  <c:v>6.9766237825910196</c:v>
                </c:pt>
                <c:pt idx="52">
                  <c:v>6.9974511803702093</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6.0537672592579703</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Feuil1!$A$2:$A$5</c:f>
              <c:strCache>
                <c:ptCount val="4"/>
                <c:pt idx="0">
                  <c:v>16-35</c:v>
                </c:pt>
                <c:pt idx="1">
                  <c:v>36-50</c:v>
                </c:pt>
                <c:pt idx="2">
                  <c:v>51-65</c:v>
                </c:pt>
                <c:pt idx="3">
                  <c:v>66+</c:v>
                </c:pt>
              </c:strCache>
            </c:strRef>
          </c:cat>
          <c:val>
            <c:numRef>
              <c:f>Feuil1!$B$2:$B$5</c:f>
              <c:numCache>
                <c:formatCode>0%</c:formatCode>
                <c:ptCount val="4"/>
                <c:pt idx="0">
                  <c:v>0.22513089005235598</c:v>
                </c:pt>
                <c:pt idx="1">
                  <c:v>0.1727748691099476</c:v>
                </c:pt>
                <c:pt idx="2">
                  <c:v>0.2565445026178011</c:v>
                </c:pt>
                <c:pt idx="3">
                  <c:v>0.34554973821989526</c:v>
                </c:pt>
              </c:numCache>
            </c:numRef>
          </c:val>
          <c:extLs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1"/>
        </c:dLbls>
        <c:firstSliceAng val="0"/>
        <c:holeSize val="62"/>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982743588913113"/>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4.1087354663283797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0.57138234687537448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0.18014002674111218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1.8806362228785769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0.17455082280805367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5.9995867677278891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5.8005759513841548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2295999999999996"/>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4.6215434095939418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0.45938535219859311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0.18068796077438964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1.8863565761469401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0.18068796077439053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8.1909261890070084E-2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6.1079477507880524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6.2047950106403951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Do you have a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5.759558472024465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5.7489969383452539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5.80687383932906</c:v>
                </c:pt>
                <c:pt idx="3">
                  <c:v>5.8219889316264153</c:v>
                </c:pt>
                <c:pt idx="4">
                  <c:v>5.8946922364445964</c:v>
                </c:pt>
                <c:pt idx="5">
                  <c:v>5.9108169444444894</c:v>
                </c:pt>
                <c:pt idx="6">
                  <c:v>5.9129192935206136</c:v>
                </c:pt>
                <c:pt idx="7">
                  <c:v>5.943001809119048</c:v>
                </c:pt>
                <c:pt idx="8">
                  <c:v>5.9471633333627212</c:v>
                </c:pt>
                <c:pt idx="9">
                  <c:v>5.9867015876835712</c:v>
                </c:pt>
                <c:pt idx="10">
                  <c:v>6.0117664986972352</c:v>
                </c:pt>
                <c:pt idx="11">
                  <c:v>6.013842890274713</c:v>
                </c:pt>
                <c:pt idx="12">
                  <c:v>6.0148307279313897</c:v>
                </c:pt>
                <c:pt idx="13">
                  <c:v>6.046572132631935</c:v>
                </c:pt>
                <c:pt idx="14">
                  <c:v>6.0595327237388172</c:v>
                </c:pt>
                <c:pt idx="15">
                  <c:v>6.0782747187188626</c:v>
                </c:pt>
                <c:pt idx="16">
                  <c:v>6.0902764050305329</c:v>
                </c:pt>
                <c:pt idx="17">
                  <c:v>6.0975354671303954</c:v>
                </c:pt>
                <c:pt idx="18">
                  <c:v>6.1380735877212036</c:v>
                </c:pt>
                <c:pt idx="19">
                  <c:v>6.1515860102670388</c:v>
                </c:pt>
                <c:pt idx="20">
                  <c:v>6.1524021247972271</c:v>
                </c:pt>
                <c:pt idx="21">
                  <c:v>6.187322925357055</c:v>
                </c:pt>
                <c:pt idx="22">
                  <c:v>6.194523142541482</c:v>
                </c:pt>
                <c:pt idx="23">
                  <c:v>6.2003356271132253</c:v>
                </c:pt>
                <c:pt idx="24">
                  <c:v>6.2408910639273154</c:v>
                </c:pt>
                <c:pt idx="25">
                  <c:v>6.2433780514982944</c:v>
                </c:pt>
                <c:pt idx="26">
                  <c:v>6.2528165907991538</c:v>
                </c:pt>
                <c:pt idx="27">
                  <c:v>6.2891422906580212</c:v>
                </c:pt>
                <c:pt idx="28">
                  <c:v>6.2910197565140269</c:v>
                </c:pt>
                <c:pt idx="29">
                  <c:v>6.3455663102405886</c:v>
                </c:pt>
                <c:pt idx="30">
                  <c:v>6.3662584709736967</c:v>
                </c:pt>
                <c:pt idx="31">
                  <c:v>6.3703540635659879</c:v>
                </c:pt>
                <c:pt idx="32">
                  <c:v>6.3767416232267289</c:v>
                </c:pt>
                <c:pt idx="33">
                  <c:v>6.394863239691726</c:v>
                </c:pt>
                <c:pt idx="34">
                  <c:v>6.426132366645648</c:v>
                </c:pt>
                <c:pt idx="35">
                  <c:v>6.4266595261144159</c:v>
                </c:pt>
                <c:pt idx="36">
                  <c:v>6.4447770437811824</c:v>
                </c:pt>
                <c:pt idx="37">
                  <c:v>6.4479338659657568</c:v>
                </c:pt>
                <c:pt idx="38">
                  <c:v>6.4627813573343733</c:v>
                </c:pt>
                <c:pt idx="39">
                  <c:v>6.4668372668661993</c:v>
                </c:pt>
                <c:pt idx="40">
                  <c:v>6.4683949157494274</c:v>
                </c:pt>
                <c:pt idx="41">
                  <c:v>6.4752883086504021</c:v>
                </c:pt>
                <c:pt idx="42">
                  <c:v>6.4771159986751634</c:v>
                </c:pt>
                <c:pt idx="43">
                  <c:v>6.505945111321366</c:v>
                </c:pt>
                <c:pt idx="44">
                  <c:v>6.625859257967929</c:v>
                </c:pt>
                <c:pt idx="45">
                  <c:v>6.6405986955401044</c:v>
                </c:pt>
                <c:pt idx="46">
                  <c:v>6.6492451596993849</c:v>
                </c:pt>
                <c:pt idx="47">
                  <c:v>6.6659582650999472</c:v>
                </c:pt>
                <c:pt idx="48">
                  <c:v>#N/A</c:v>
                </c:pt>
                <c:pt idx="49">
                  <c:v>#N/A</c:v>
                </c:pt>
                <c:pt idx="50">
                  <c:v>#N/A</c:v>
                </c:pt>
                <c:pt idx="51">
                  <c:v>#N/A</c:v>
                </c:pt>
                <c:pt idx="52">
                  <c:v>#N/A</c:v>
                </c:pt>
              </c:numCache>
            </c:numRef>
          </c:val>
          <c:extLs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6.7991621341351882</c:v>
                </c:pt>
                <c:pt idx="49">
                  <c:v>#N/A</c:v>
                </c:pt>
                <c:pt idx="50">
                  <c:v>#N/A</c:v>
                </c:pt>
                <c:pt idx="51">
                  <c:v>#N/A</c:v>
                </c:pt>
                <c:pt idx="52">
                  <c:v>#N/A</c:v>
                </c:pt>
              </c:numCache>
            </c:numRef>
          </c:val>
          <c:extLs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6.7703695502300008</c:v>
                </c:pt>
                <c:pt idx="50">
                  <c:v>6.8436655813479046</c:v>
                </c:pt>
                <c:pt idx="51">
                  <c:v>6.8965543484268208</c:v>
                </c:pt>
                <c:pt idx="52">
                  <c:v>6.9699628897117432</c:v>
                </c:pt>
              </c:numCache>
            </c:numRef>
          </c:val>
          <c:extLs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896876720"/>
        <c:axId val="89688161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6.2433780514982944</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896877264"/>
        <c:axId val="896870192"/>
      </c:barChart>
      <c:catAx>
        <c:axId val="896876720"/>
        <c:scaling>
          <c:orientation val="minMax"/>
        </c:scaling>
        <c:delete val="1"/>
        <c:axPos val="b"/>
        <c:numFmt formatCode="General" sourceLinked="1"/>
        <c:majorTickMark val="none"/>
        <c:minorTickMark val="none"/>
        <c:tickLblPos val="nextTo"/>
        <c:crossAx val="896881616"/>
        <c:crosses val="autoZero"/>
        <c:auto val="1"/>
        <c:lblAlgn val="ctr"/>
        <c:lblOffset val="100"/>
        <c:noMultiLvlLbl val="0"/>
      </c:catAx>
      <c:valAx>
        <c:axId val="89688161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76720"/>
        <c:crosses val="autoZero"/>
        <c:crossBetween val="between"/>
      </c:valAx>
      <c:valAx>
        <c:axId val="8968701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77264"/>
        <c:crosses val="max"/>
        <c:crossBetween val="between"/>
      </c:valAx>
      <c:catAx>
        <c:axId val="896877264"/>
        <c:scaling>
          <c:orientation val="minMax"/>
        </c:scaling>
        <c:delete val="1"/>
        <c:axPos val="b"/>
        <c:numFmt formatCode="General" sourceLinked="1"/>
        <c:majorTickMark val="out"/>
        <c:minorTickMark val="none"/>
        <c:tickLblPos val="nextTo"/>
        <c:crossAx val="8968701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754927777777777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4.3528406300840894</c:v>
                </c:pt>
              </c:numCache>
            </c:numRef>
          </c:val>
          <c:extLst>
            <c:ext xmlns:c16="http://schemas.microsoft.com/office/drawing/2014/chart" uri="{C3380CC4-5D6E-409C-BE32-E72D297353CC}">
              <c16:uniqueId val="{00000000-1EDE-42B2-887C-AA749720AA8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EDE-42B2-887C-AA749720AA8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0.12235492763551647</c:v>
                </c:pt>
              </c:numCache>
            </c:numRef>
          </c:val>
          <c:extLst>
            <c:ext xmlns:c16="http://schemas.microsoft.com/office/drawing/2014/chart" uri="{C3380CC4-5D6E-409C-BE32-E72D297353CC}">
              <c16:uniqueId val="{00000002-1EDE-42B2-887C-AA749720AA8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0.11123456191000702</c:v>
                </c:pt>
              </c:numCache>
            </c:numRef>
          </c:val>
          <c:extLst>
            <c:ext xmlns:c16="http://schemas.microsoft.com/office/drawing/2014/chart" uri="{C3380CC4-5D6E-409C-BE32-E72D297353CC}">
              <c16:uniqueId val="{00000003-1EDE-42B2-887C-AA749720AA8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1.1612729838473328</c:v>
                </c:pt>
              </c:numCache>
            </c:numRef>
          </c:val>
          <c:extLst>
            <c:ext xmlns:c16="http://schemas.microsoft.com/office/drawing/2014/chart" uri="{C3380CC4-5D6E-409C-BE32-E72D297353CC}">
              <c16:uniqueId val="{00000004-1EDE-42B2-887C-AA749720AA8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0.11123456191000702</c:v>
                </c:pt>
              </c:numCache>
            </c:numRef>
          </c:val>
          <c:extLst>
            <c:ext xmlns:c16="http://schemas.microsoft.com/office/drawing/2014/chart" uri="{C3380CC4-5D6E-409C-BE32-E72D297353CC}">
              <c16:uniqueId val="{00000005-1EDE-42B2-887C-AA749720AA8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0.20994130785401488</c:v>
                </c:pt>
              </c:numCache>
            </c:numRef>
          </c:val>
          <c:extLst>
            <c:ext xmlns:c16="http://schemas.microsoft.com/office/drawing/2014/chart" uri="{C3380CC4-5D6E-409C-BE32-E72D297353CC}">
              <c16:uniqueId val="{00000006-1EDE-42B2-887C-AA749720AA8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EDE-42B2-887C-AA749720AA8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5.0323365227250783</c:v>
                </c:pt>
              </c:numCache>
            </c:numRef>
          </c:xVal>
          <c:yVal>
            <c:numLit>
              <c:formatCode>General</c:formatCode>
              <c:ptCount val="1"/>
              <c:pt idx="0">
                <c:v>1</c:v>
              </c:pt>
            </c:numLit>
          </c:yVal>
          <c:smooth val="0"/>
          <c:extLst>
            <c:ext xmlns:c16="http://schemas.microsoft.com/office/drawing/2014/chart" uri="{C3380CC4-5D6E-409C-BE32-E72D297353CC}">
              <c16:uniqueId val="{00000008-1EDE-42B2-887C-AA749720AA8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EDE-42B2-887C-AA749720AA8C}"/>
              </c:ext>
            </c:extLst>
          </c:dPt>
          <c:xVal>
            <c:numRef>
              <c:f>Sheet1!$B$12</c:f>
              <c:numCache>
                <c:formatCode>General</c:formatCode>
                <c:ptCount val="1"/>
                <c:pt idx="0">
                  <c:v>5.1670666115532793</c:v>
                </c:pt>
              </c:numCache>
            </c:numRef>
          </c:xVal>
          <c:yVal>
            <c:numLit>
              <c:formatCode>General</c:formatCode>
              <c:ptCount val="1"/>
              <c:pt idx="0">
                <c:v>1</c:v>
              </c:pt>
            </c:numLit>
          </c:yVal>
          <c:smooth val="0"/>
          <c:extLst>
            <c:ext xmlns:c16="http://schemas.microsoft.com/office/drawing/2014/chart" uri="{C3380CC4-5D6E-409C-BE32-E72D297353CC}">
              <c16:uniqueId val="{0000000A-1EDE-42B2-887C-AA749720AA8C}"/>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EDE-42B2-887C-AA749720AA8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Do you feel in control of your care?</c:v>
                  </c:pt>
                </c15:dlblRangeCache>
              </c15:datalabelsRange>
            </c:ext>
            <c:ext xmlns:c16="http://schemas.microsoft.com/office/drawing/2014/chart" uri="{C3380CC4-5D6E-409C-BE32-E72D297353CC}">
              <c16:uniqueId val="{0000000C-1EDE-42B2-887C-AA749720AA8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179333333333318"/>
          <c:w val="0.74050409342017565"/>
          <c:h val="0.369267777777777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5.2094074329303428</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4.9818913685298227E-2</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0.12648380700791861</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1.3204729308080427</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0.12648380700791861</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0.21797173795992375</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6.1464462595882461</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General</c:formatCode>
                <c:ptCount val="1"/>
                <c:pt idx="0">
                  <c:v>6.045946619027581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6462722222222217"/>
          <c:w val="0.74050409342017565"/>
          <c:h val="0.36096277777777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5.6705319703500434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0.10874296682973217</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0.12451057479075711</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1.2998726674968744</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0.12451057479075622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0.1032984683421363</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6.7568197299584716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General</c:formatCode>
                <c:ptCount val="1"/>
                <c:pt idx="0">
                  <c:v>6.5537218457189699</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EF2F821-102B-4DDF-AFE0-DDC47C091DF7}"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72170814792920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6.6787239188070426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3.4753612862743921E-2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1.2741199119414981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6.6595801280505462E-2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7.0379096937213799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7.350537487640536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To what extent did your NHS mental health team involve you in agreeing your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6.3001981797404856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6.5058488124578586</c:v>
                </c:pt>
                <c:pt idx="2">
                  <c:v>6.5113633059691693</c:v>
                </c:pt>
                <c:pt idx="3">
                  <c:v>6.5436592043230961</c:v>
                </c:pt>
                <c:pt idx="4">
                  <c:v>6.5573380568610489</c:v>
                </c:pt>
                <c:pt idx="5">
                  <c:v>6.558325683291149</c:v>
                </c:pt>
                <c:pt idx="6">
                  <c:v>6.5673559927809508</c:v>
                </c:pt>
                <c:pt idx="7">
                  <c:v>6.5681970711590028</c:v>
                </c:pt>
                <c:pt idx="8">
                  <c:v>6.5684819000693704</c:v>
                </c:pt>
                <c:pt idx="9">
                  <c:v>6.5943560987515104</c:v>
                </c:pt>
                <c:pt idx="10">
                  <c:v>6.6217873015525441</c:v>
                </c:pt>
                <c:pt idx="11">
                  <c:v>6.6276161472348152</c:v>
                </c:pt>
                <c:pt idx="12">
                  <c:v>6.6297300664325549</c:v>
                </c:pt>
                <c:pt idx="13">
                  <c:v>6.6408305181280429</c:v>
                </c:pt>
                <c:pt idx="14">
                  <c:v>6.6413485555344547</c:v>
                </c:pt>
                <c:pt idx="15">
                  <c:v>6.6453582640906443</c:v>
                </c:pt>
                <c:pt idx="16">
                  <c:v>6.6469445589812768</c:v>
                </c:pt>
                <c:pt idx="17">
                  <c:v>6.695029902825917</c:v>
                </c:pt>
                <c:pt idx="18">
                  <c:v>6.6990321359286842</c:v>
                </c:pt>
                <c:pt idx="19">
                  <c:v>6.7091883515138004</c:v>
                </c:pt>
                <c:pt idx="20">
                  <c:v>6.7670424502998516</c:v>
                </c:pt>
                <c:pt idx="21">
                  <c:v>6.7747464728701656</c:v>
                </c:pt>
                <c:pt idx="22">
                  <c:v>6.8129274534872879</c:v>
                </c:pt>
                <c:pt idx="23">
                  <c:v>6.8223280473281189</c:v>
                </c:pt>
                <c:pt idx="24">
                  <c:v>6.8644806777545826</c:v>
                </c:pt>
                <c:pt idx="25">
                  <c:v>6.872837991000841</c:v>
                </c:pt>
                <c:pt idx="26">
                  <c:v>6.8916332766517217</c:v>
                </c:pt>
                <c:pt idx="27">
                  <c:v>6.9519463418248977</c:v>
                </c:pt>
                <c:pt idx="28">
                  <c:v>6.9525477536271936</c:v>
                </c:pt>
                <c:pt idx="29">
                  <c:v>6.9710615982717297</c:v>
                </c:pt>
                <c:pt idx="30">
                  <c:v>6.9838420899264948</c:v>
                </c:pt>
                <c:pt idx="31">
                  <c:v>6.9842193655448774</c:v>
                </c:pt>
                <c:pt idx="32">
                  <c:v>7.0171814769527234</c:v>
                </c:pt>
                <c:pt idx="33">
                  <c:v>7.0191139368689139</c:v>
                </c:pt>
                <c:pt idx="34">
                  <c:v>7.029523535320803</c:v>
                </c:pt>
                <c:pt idx="35">
                  <c:v>7.0425300438225262</c:v>
                </c:pt>
                <c:pt idx="36">
                  <c:v>7.0745755362004932</c:v>
                </c:pt>
                <c:pt idx="37">
                  <c:v>7.0787146313898974</c:v>
                </c:pt>
                <c:pt idx="38">
                  <c:v>7.1271769861822021</c:v>
                </c:pt>
                <c:pt idx="39">
                  <c:v>7.1868855239754339</c:v>
                </c:pt>
                <c:pt idx="40">
                  <c:v>7.2151388615570538</c:v>
                </c:pt>
                <c:pt idx="41">
                  <c:v>7.2366994960303517</c:v>
                </c:pt>
                <c:pt idx="42">
                  <c:v>7.2647108385631771</c:v>
                </c:pt>
                <c:pt idx="43">
                  <c:v>7.2665244067865853</c:v>
                </c:pt>
                <c:pt idx="44">
                  <c:v>7.2807604179065164</c:v>
                </c:pt>
                <c:pt idx="45">
                  <c:v>7.2848679357929056</c:v>
                </c:pt>
                <c:pt idx="46">
                  <c:v>7.3134993516560298</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7.4042809489055186</c:v>
                </c:pt>
                <c:pt idx="48">
                  <c:v>7.4527648056953453</c:v>
                </c:pt>
                <c:pt idx="49">
                  <c:v>7.4563072109721871</c:v>
                </c:pt>
                <c:pt idx="50">
                  <c:v>7.4752542923187359</c:v>
                </c:pt>
                <c:pt idx="51">
                  <c:v>#N/A</c:v>
                </c:pt>
                <c:pt idx="52">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7.5368383307606051</c:v>
                </c:pt>
                <c:pt idx="52">
                  <c:v>7.7102950639349412</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6.9842193655448774</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4.4068907473140548</c:v>
                </c:pt>
              </c:numCache>
            </c:numRef>
          </c:val>
          <c:extLst>
            <c:ext xmlns:c16="http://schemas.microsoft.com/office/drawing/2014/chart" uri="{C3380CC4-5D6E-409C-BE32-E72D297353CC}">
              <c16:uniqueId val="{00000000-B93E-494F-8618-F6AF32BEF5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93E-494F-8618-F6AF32BEF5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5.1015709978950774E-2</c:v>
                </c:pt>
              </c:numCache>
            </c:numRef>
          </c:val>
          <c:extLst>
            <c:ext xmlns:c16="http://schemas.microsoft.com/office/drawing/2014/chart" uri="{C3380CC4-5D6E-409C-BE32-E72D297353CC}">
              <c16:uniqueId val="{00000002-B93E-494F-8618-F6AF32BEF5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0.16873295084198237</c:v>
                </c:pt>
              </c:numCache>
            </c:numRef>
          </c:val>
          <c:extLst>
            <c:ext xmlns:c16="http://schemas.microsoft.com/office/drawing/2014/chart" uri="{C3380CC4-5D6E-409C-BE32-E72D297353CC}">
              <c16:uniqueId val="{00000003-B93E-494F-8618-F6AF32BEF5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1.7615479751352829</c:v>
                </c:pt>
              </c:numCache>
            </c:numRef>
          </c:val>
          <c:extLst>
            <c:ext xmlns:c16="http://schemas.microsoft.com/office/drawing/2014/chart" uri="{C3380CC4-5D6E-409C-BE32-E72D297353CC}">
              <c16:uniqueId val="{00000004-B93E-494F-8618-F6AF32BEF5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0.15440740186604085</c:v>
                </c:pt>
              </c:numCache>
            </c:numRef>
          </c:val>
          <c:extLst>
            <c:ext xmlns:c16="http://schemas.microsoft.com/office/drawing/2014/chart" uri="{C3380CC4-5D6E-409C-BE32-E72D297353CC}">
              <c16:uniqueId val="{00000005-B93E-494F-8618-F6AF32BEF5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93E-494F-8618-F6AF32BEF5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93E-494F-8618-F6AF32BEF562}"/>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5.8543071505772852</c:v>
                </c:pt>
              </c:numCache>
            </c:numRef>
          </c:xVal>
          <c:yVal>
            <c:numLit>
              <c:formatCode>General</c:formatCode>
              <c:ptCount val="1"/>
              <c:pt idx="0">
                <c:v>1</c:v>
              </c:pt>
            </c:numLit>
          </c:yVal>
          <c:smooth val="0"/>
          <c:extLst>
            <c:ext xmlns:c16="http://schemas.microsoft.com/office/drawing/2014/chart" uri="{C3380CC4-5D6E-409C-BE32-E72D297353CC}">
              <c16:uniqueId val="{00000008-B93E-494F-8618-F6AF32BEF5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93E-494F-8618-F6AF32BEF562}"/>
              </c:ext>
            </c:extLst>
          </c:dPt>
          <c:xVal>
            <c:numRef>
              <c:f>Sheet1!$B$12</c:f>
              <c:numCache>
                <c:formatCode>General</c:formatCode>
                <c:ptCount val="1"/>
                <c:pt idx="0">
                  <c:v>5.5074133957026294</c:v>
                </c:pt>
              </c:numCache>
            </c:numRef>
          </c:xVal>
          <c:yVal>
            <c:numLit>
              <c:formatCode>General</c:formatCode>
              <c:ptCount val="1"/>
              <c:pt idx="0">
                <c:v>1</c:v>
              </c:pt>
            </c:numLit>
          </c:yVal>
          <c:smooth val="0"/>
          <c:extLst>
            <c:ext xmlns:c16="http://schemas.microsoft.com/office/drawing/2014/chart" uri="{C3380CC4-5D6E-409C-BE32-E72D297353CC}">
              <c16:uniqueId val="{0000000A-B93E-494F-8618-F6AF32BEF562}"/>
            </c:ext>
          </c:extLst>
        </c:ser>
        <c:ser>
          <c:idx val="9"/>
          <c:order val="10"/>
          <c:tx>
            <c:v>label</c:v>
          </c:tx>
          <c:spPr>
            <a:ln w="25400" cap="rnd">
              <a:noFill/>
              <a:round/>
            </a:ln>
            <a:effectLst/>
          </c:spPr>
          <c:marker>
            <c:symbol val="none"/>
          </c:marker>
          <c:dLbls>
            <c:dLbl>
              <c:idx val="0"/>
              <c:tx>
                <c:rich>
                  <a:bodyPr/>
                  <a:lstStyle/>
                  <a:p>
                    <a:fld id="{A233FD3D-1A42-4BDE-8184-704CEC602965}"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93E-494F-8618-F6AF32BEF5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Q22_4. Have any of the following been discussed with you about your medication?
What will happen if I stop taking my medication</c:v>
                  </c:pt>
                </c15:dlblRangeCache>
              </c15:datalabelsRange>
            </c:ext>
            <c:ext xmlns:c16="http://schemas.microsoft.com/office/drawing/2014/chart" uri="{C3380CC4-5D6E-409C-BE32-E72D297353CC}">
              <c16:uniqueId val="{0000000C-B93E-494F-8618-F6AF32BEF562}"/>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4.9485614323778702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7.8355901662630068E-2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1.49426765333844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0.14313103818597739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0.43062352886143351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6.1424747760381333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5.7740511607097202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C20C5B80-D864-4A40-88C0-ABE6B6CA66E8}"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4465548951695"/>
                      <c:h val="0.4097662284096564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Q22_3. Have any of the following been discussed with you about your medication?
Side effects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664-40A0-B9DB-F3C1173A63CE}"/>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2EA-4678-8DEE-0434F0B495BA}"/>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0.4659685863874346</c:v>
                </c:pt>
                <c:pt idx="1">
                  <c:v>0.52356020942408377</c:v>
                </c:pt>
                <c:pt idx="2">
                  <c:v>5.235602094240838E-3</c:v>
                </c:pt>
                <c:pt idx="3">
                  <c:v>5.235602094240838E-3</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6.571440289890413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9.6537287624000712E-2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1.2372950989312361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0.1185164730406818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0.20870050165406262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7.2512279826544566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7.2866251269800317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58FB6BB-AA46-44CB-8CA7-4532D0DF2B24}"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Q22_2. Have any of the following been discussed with you about your medication?
Benefits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7.1624351276261669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1.2617685945335024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0.12193821535048421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0.37397427029459429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7.6113437863566134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7.787694921506338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D333FF99-B02C-444B-B7E8-90A34F5E39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Q22_1. Have any of the following been discussed with you about your medication?
Purpose of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7.2053077638792171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0.15510603255072919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0.14505329274019285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1.5143357171088994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6.2176229601945465E-2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8.0617431320978952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8.2626349477245888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7.6198533964523012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7.667902086833096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7.8218940110181103</c:v>
                </c:pt>
                <c:pt idx="3">
                  <c:v>7.8481528171931627</c:v>
                </c:pt>
                <c:pt idx="4">
                  <c:v>7.9296865048963374</c:v>
                </c:pt>
                <c:pt idx="5">
                  <c:v>8.0139028624014621</c:v>
                </c:pt>
                <c:pt idx="6">
                  <c:v>8.0556598006898046</c:v>
                </c:pt>
                <c:pt idx="7">
                  <c:v>8.1147537742856617</c:v>
                </c:pt>
                <c:pt idx="8">
                  <c:v>8.1181639983716991</c:v>
                </c:pt>
                <c:pt idx="9">
                  <c:v>8.1326559591617418</c:v>
                </c:pt>
                <c:pt idx="10">
                  <c:v>8.1380871947309519</c:v>
                </c:pt>
                <c:pt idx="11">
                  <c:v>8.1407717056744122</c:v>
                </c:pt>
                <c:pt idx="12">
                  <c:v>8.1765083404052596</c:v>
                </c:pt>
                <c:pt idx="13">
                  <c:v>8.2085255326789603</c:v>
                </c:pt>
                <c:pt idx="14">
                  <c:v>8.3174153764113079</c:v>
                </c:pt>
                <c:pt idx="15">
                  <c:v>8.3243006478482453</c:v>
                </c:pt>
                <c:pt idx="16">
                  <c:v>8.3280418066031459</c:v>
                </c:pt>
                <c:pt idx="17">
                  <c:v>8.3281739022071495</c:v>
                </c:pt>
                <c:pt idx="18">
                  <c:v>8.350791438995099</c:v>
                </c:pt>
                <c:pt idx="19">
                  <c:v>8.367614828222143</c:v>
                </c:pt>
                <c:pt idx="20">
                  <c:v>8.400083845991718</c:v>
                </c:pt>
                <c:pt idx="21">
                  <c:v>8.4003087510575245</c:v>
                </c:pt>
                <c:pt idx="22">
                  <c:v>8.4029114305626607</c:v>
                </c:pt>
                <c:pt idx="23">
                  <c:v>8.4269369205548177</c:v>
                </c:pt>
                <c:pt idx="24">
                  <c:v>8.4369539393547317</c:v>
                </c:pt>
                <c:pt idx="25">
                  <c:v>8.4404006298630669</c:v>
                </c:pt>
                <c:pt idx="26">
                  <c:v>8.4495115505550444</c:v>
                </c:pt>
                <c:pt idx="27">
                  <c:v>8.4597260836584294</c:v>
                </c:pt>
                <c:pt idx="28">
                  <c:v>8.4871420535674282</c:v>
                </c:pt>
                <c:pt idx="29">
                  <c:v>8.5205878827267512</c:v>
                </c:pt>
                <c:pt idx="30">
                  <c:v>8.5402928059785541</c:v>
                </c:pt>
                <c:pt idx="31">
                  <c:v>8.5413903552285007</c:v>
                </c:pt>
                <c:pt idx="32">
                  <c:v>8.5468672042496507</c:v>
                </c:pt>
                <c:pt idx="33">
                  <c:v>8.5486013556724707</c:v>
                </c:pt>
                <c:pt idx="34">
                  <c:v>8.5642696576211943</c:v>
                </c:pt>
                <c:pt idx="35">
                  <c:v>8.5705295734274785</c:v>
                </c:pt>
                <c:pt idx="36">
                  <c:v>8.6227026829780389</c:v>
                </c:pt>
                <c:pt idx="37">
                  <c:v>8.7110301651093209</c:v>
                </c:pt>
                <c:pt idx="38">
                  <c:v>8.7252668244112019</c:v>
                </c:pt>
                <c:pt idx="39">
                  <c:v>8.7568474608223923</c:v>
                </c:pt>
                <c:pt idx="40">
                  <c:v>8.758190344474988</c:v>
                </c:pt>
                <c:pt idx="41">
                  <c:v>8.8287096929978546</c:v>
                </c:pt>
                <c:pt idx="42">
                  <c:v>8.8335437321511279</c:v>
                </c:pt>
                <c:pt idx="43">
                  <c:v>8.8813254599765159</c:v>
                </c:pt>
                <c:pt idx="44">
                  <c:v>8.8973350655285302</c:v>
                </c:pt>
                <c:pt idx="45">
                  <c:v>8.9493147875431838</c:v>
                </c:pt>
                <c:pt idx="46">
                  <c:v>8.9508594083699329</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8.9019567589196207</c:v>
                </c:pt>
                <c:pt idx="48">
                  <c:v>8.9637163169794416</c:v>
                </c:pt>
                <c:pt idx="49">
                  <c:v>#N/A</c:v>
                </c:pt>
                <c:pt idx="50">
                  <c:v>#N/A</c:v>
                </c:pt>
                <c:pt idx="51">
                  <c:v>#N/A</c:v>
                </c:pt>
                <c:pt idx="52">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8.9864245570064263</c:v>
                </c:pt>
                <c:pt idx="50">
                  <c:v>9.0275945081566533</c:v>
                </c:pt>
                <c:pt idx="51">
                  <c:v>9.0776212297868302</c:v>
                </c:pt>
                <c:pt idx="52">
                  <c:v>9.1400185389863609</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8.3243006478482453</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7.6198533964523012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1.5201651425340597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8.3243006478482453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8.4670156143273303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Sheet1!$D$2:$D$53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Sheet1!$E$2:$E$53</c:f>
              <c:numCache>
                <c:formatCode>General</c:formatCode>
                <c:ptCount val="52"/>
                <c:pt idx="0">
                  <c:v>3.9001913891870221</c:v>
                </c:pt>
                <c:pt idx="1">
                  <c:v>4.1338326781426131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Sheet1!$F$2:$F$53</c:f>
              <c:numCache>
                <c:formatCode>General</c:formatCode>
                <c:ptCount val="52"/>
                <c:pt idx="0">
                  <c:v>#N/A</c:v>
                </c:pt>
                <c:pt idx="1">
                  <c:v>#N/A</c:v>
                </c:pt>
                <c:pt idx="2">
                  <c:v>4.1821803403155364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Sheet1!$G$2:$G$53</c:f>
              <c:numCache>
                <c:formatCode>General</c:formatCode>
                <c:ptCount val="52"/>
                <c:pt idx="0">
                  <c:v>#N/A</c:v>
                </c:pt>
                <c:pt idx="1">
                  <c:v>#N/A</c:v>
                </c:pt>
                <c:pt idx="2">
                  <c:v>#N/A</c:v>
                </c:pt>
                <c:pt idx="3">
                  <c:v>4.2232686845796392</c:v>
                </c:pt>
                <c:pt idx="4">
                  <c:v>4.3668473820171778</c:v>
                </c:pt>
                <c:pt idx="5">
                  <c:v>4.4132746323409053</c:v>
                </c:pt>
                <c:pt idx="6">
                  <c:v>4.4223736231029411</c:v>
                </c:pt>
                <c:pt idx="7">
                  <c:v>4.4446254587410623</c:v>
                </c:pt>
                <c:pt idx="8">
                  <c:v>4.4877897297401281</c:v>
                </c:pt>
                <c:pt idx="9">
                  <c:v>4.4996688260566167</c:v>
                </c:pt>
                <c:pt idx="10">
                  <c:v>4.5157375396504857</c:v>
                </c:pt>
                <c:pt idx="11">
                  <c:v>4.5183309619525929</c:v>
                </c:pt>
                <c:pt idx="12">
                  <c:v>4.5330293790419383</c:v>
                </c:pt>
                <c:pt idx="13">
                  <c:v>4.5446007425035768</c:v>
                </c:pt>
                <c:pt idx="14">
                  <c:v>4.5556260927923162</c:v>
                </c:pt>
                <c:pt idx="15">
                  <c:v>4.5775374629947283</c:v>
                </c:pt>
                <c:pt idx="16">
                  <c:v>4.6476930563929786</c:v>
                </c:pt>
                <c:pt idx="17">
                  <c:v>4.7524878723572233</c:v>
                </c:pt>
                <c:pt idx="18">
                  <c:v>4.7828421377599568</c:v>
                </c:pt>
                <c:pt idx="19">
                  <c:v>4.7950228688081467</c:v>
                </c:pt>
                <c:pt idx="20">
                  <c:v>4.9183859180932723</c:v>
                </c:pt>
                <c:pt idx="21">
                  <c:v>4.9215466930301979</c:v>
                </c:pt>
                <c:pt idx="22">
                  <c:v>4.9280276789356634</c:v>
                </c:pt>
                <c:pt idx="23">
                  <c:v>4.9595186753439728</c:v>
                </c:pt>
                <c:pt idx="24">
                  <c:v>4.9849018930405924</c:v>
                </c:pt>
                <c:pt idx="25">
                  <c:v>5.016766036733074</c:v>
                </c:pt>
                <c:pt idx="26">
                  <c:v>5.0174722624355743</c:v>
                </c:pt>
                <c:pt idx="27">
                  <c:v>5.0445354933055384</c:v>
                </c:pt>
                <c:pt idx="28">
                  <c:v>5.0956381397616983</c:v>
                </c:pt>
                <c:pt idx="29">
                  <c:v>5.1012491218872302</c:v>
                </c:pt>
                <c:pt idx="30">
                  <c:v>5.1743759541350691</c:v>
                </c:pt>
                <c:pt idx="31">
                  <c:v>5.1900274209644532</c:v>
                </c:pt>
                <c:pt idx="32">
                  <c:v>5.2100133009633582</c:v>
                </c:pt>
                <c:pt idx="33">
                  <c:v>5.241314966632963</c:v>
                </c:pt>
                <c:pt idx="34">
                  <c:v>5.3008011406680016</c:v>
                </c:pt>
                <c:pt idx="35">
                  <c:v>5.3159290293849821</c:v>
                </c:pt>
                <c:pt idx="36">
                  <c:v>5.3170769597904624</c:v>
                </c:pt>
                <c:pt idx="37">
                  <c:v>5.3430403104501867</c:v>
                </c:pt>
                <c:pt idx="38">
                  <c:v>5.3811261258009297</c:v>
                </c:pt>
                <c:pt idx="39">
                  <c:v>5.5489751025784484</c:v>
                </c:pt>
                <c:pt idx="40">
                  <c:v>5.5976149127388251</c:v>
                </c:pt>
                <c:pt idx="41">
                  <c:v>5.6055010901185351</c:v>
                </c:pt>
                <c:pt idx="42">
                  <c:v>5.6159405317504643</c:v>
                </c:pt>
                <c:pt idx="43">
                  <c:v>5.64721849728625</c:v>
                </c:pt>
                <c:pt idx="44">
                  <c:v>5.7845094836687547</c:v>
                </c:pt>
                <c:pt idx="45">
                  <c:v>5.8137725724033924</c:v>
                </c:pt>
                <c:pt idx="46">
                  <c:v>5.8208376752830606</c:v>
                </c:pt>
                <c:pt idx="47">
                  <c:v>5.8607496719540171</c:v>
                </c:pt>
                <c:pt idx="48">
                  <c:v>5.9394764998599712</c:v>
                </c:pt>
                <c:pt idx="49">
                  <c:v>#N/A</c:v>
                </c:pt>
                <c:pt idx="50">
                  <c:v>#N/A</c:v>
                </c:pt>
                <c:pt idx="51">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Sheet1!$H$2:$H$53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Sheet1!$I$2:$I$53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6.2548935605055629</c:v>
                </c:pt>
                <c:pt idx="50">
                  <c:v>6.4195706612113046</c:v>
                </c:pt>
                <c:pt idx="51">
                  <c:v>#N/A</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Sheet1!$J$2:$J$53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6.6864385898891712</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Sheet1!$K$2:$K$53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4.6476930563929786</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2.844528501594537</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3.747305300262127E-3</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0.22855234452758388</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2.386053925483866</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0.22855234452758388</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0.4439984862730002</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4.3273120104502576</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4.269855114164316</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Did the NHS mental health team give your family or carer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4.7894931885291943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0.15596196444180865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1.8584641424003525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0.17801623527008559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0.25550874143006741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4.9680741023356996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5.8746872241711792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this person or team,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6.3075953512383167</c:v>
                </c:pt>
                <c:pt idx="1">
                  <c:v>6.3609497953613916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6.3177895338128334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6.4160684460447577</c:v>
                </c:pt>
                <c:pt idx="4">
                  <c:v>6.4540518383666194</c:v>
                </c:pt>
                <c:pt idx="5">
                  <c:v>6.497568669214937</c:v>
                </c:pt>
                <c:pt idx="6">
                  <c:v>6.5190203273035063</c:v>
                </c:pt>
                <c:pt idx="7">
                  <c:v>6.5600837293271894</c:v>
                </c:pt>
                <c:pt idx="8">
                  <c:v>6.6215774306811168</c:v>
                </c:pt>
                <c:pt idx="9">
                  <c:v>6.6375249486542129</c:v>
                </c:pt>
                <c:pt idx="10">
                  <c:v>6.6541122855121726</c:v>
                </c:pt>
                <c:pt idx="11">
                  <c:v>6.6551347800212719</c:v>
                </c:pt>
                <c:pt idx="12">
                  <c:v>6.6647497702646117</c:v>
                </c:pt>
                <c:pt idx="13">
                  <c:v>6.6863347912224489</c:v>
                </c:pt>
                <c:pt idx="14">
                  <c:v>6.7042148769560921</c:v>
                </c:pt>
                <c:pt idx="15">
                  <c:v>6.7282642634428287</c:v>
                </c:pt>
                <c:pt idx="16">
                  <c:v>6.7338127031989776</c:v>
                </c:pt>
                <c:pt idx="17">
                  <c:v>6.7341175232637944</c:v>
                </c:pt>
                <c:pt idx="18">
                  <c:v>6.7380099081332148</c:v>
                </c:pt>
                <c:pt idx="19">
                  <c:v>6.7439780340435114</c:v>
                </c:pt>
                <c:pt idx="20">
                  <c:v>6.7804874827115347</c:v>
                </c:pt>
                <c:pt idx="21">
                  <c:v>6.7856292522543278</c:v>
                </c:pt>
                <c:pt idx="22">
                  <c:v>6.8030352016626452</c:v>
                </c:pt>
                <c:pt idx="23">
                  <c:v>6.8370756528789238</c:v>
                </c:pt>
                <c:pt idx="24">
                  <c:v>6.870164414197534</c:v>
                </c:pt>
                <c:pt idx="25">
                  <c:v>6.8745144084172258</c:v>
                </c:pt>
                <c:pt idx="26">
                  <c:v>6.8849790520643701</c:v>
                </c:pt>
                <c:pt idx="27">
                  <c:v>6.885468842948641</c:v>
                </c:pt>
                <c:pt idx="28">
                  <c:v>6.8886533251482511</c:v>
                </c:pt>
                <c:pt idx="29">
                  <c:v>6.8930556592024512</c:v>
                </c:pt>
                <c:pt idx="30">
                  <c:v>6.9753406962684101</c:v>
                </c:pt>
                <c:pt idx="31">
                  <c:v>7.0127539282119269</c:v>
                </c:pt>
                <c:pt idx="32">
                  <c:v>7.0193860589617083</c:v>
                </c:pt>
                <c:pt idx="33">
                  <c:v>7.0203409212729078</c:v>
                </c:pt>
                <c:pt idx="34">
                  <c:v>7.030810388246632</c:v>
                </c:pt>
                <c:pt idx="35">
                  <c:v>7.0323425585265964</c:v>
                </c:pt>
                <c:pt idx="36">
                  <c:v>7.0506171355445098</c:v>
                </c:pt>
                <c:pt idx="37">
                  <c:v>7.091325804886317</c:v>
                </c:pt>
                <c:pt idx="38">
                  <c:v>7.1095250065927633</c:v>
                </c:pt>
                <c:pt idx="39">
                  <c:v>7.1170553185539864</c:v>
                </c:pt>
                <c:pt idx="40">
                  <c:v>7.1724238706112304</c:v>
                </c:pt>
                <c:pt idx="41">
                  <c:v>7.1796618218890194</c:v>
                </c:pt>
                <c:pt idx="42">
                  <c:v>7.2145930967142062</c:v>
                </c:pt>
                <c:pt idx="43">
                  <c:v>7.226168273586512</c:v>
                </c:pt>
                <c:pt idx="44">
                  <c:v>7.2529599505919098</c:v>
                </c:pt>
                <c:pt idx="45">
                  <c:v>7.2632140289363738</c:v>
                </c:pt>
                <c:pt idx="46">
                  <c:v>7.2868617006131204</c:v>
                </c:pt>
                <c:pt idx="47">
                  <c:v>7.305401085841142</c:v>
                </c:pt>
                <c:pt idx="48">
                  <c:v>#N/A</c:v>
                </c:pt>
                <c:pt idx="49">
                  <c:v>#N/A</c:v>
                </c:pt>
                <c:pt idx="50">
                  <c:v>#N/A</c:v>
                </c:pt>
                <c:pt idx="51">
                  <c:v>#N/A</c:v>
                </c:pt>
                <c:pt idx="52">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7.3383572421924219</c:v>
                </c:pt>
                <c:pt idx="49">
                  <c:v>#N/A</c:v>
                </c:pt>
                <c:pt idx="50">
                  <c:v>#N/A</c:v>
                </c:pt>
                <c:pt idx="51">
                  <c:v>#N/A</c:v>
                </c:pt>
                <c:pt idx="52">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7.4626720999494216</c:v>
                </c:pt>
                <c:pt idx="50">
                  <c:v>7.4985313599637173</c:v>
                </c:pt>
                <c:pt idx="51">
                  <c:v>7.5320355753459012</c:v>
                </c:pt>
                <c:pt idx="52">
                  <c:v>7.5851295657083311</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6.4540518383666194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4.4415596730570446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0.47360479262859823</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0.15418344635499892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1.609653220492671</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0.15418344635499892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0.55304010464022912</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0.23258553210440436</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5.8191252007872496</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5.8741745222869772</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Thinking about the last time you contacted this person or team, how do you feel about the length of time it took you to get through to them?</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0.91099476439790583</c:v>
                </c:pt>
                <c:pt idx="1">
                  <c:v>2.0942408376963352E-2</c:v>
                </c:pt>
                <c:pt idx="2">
                  <c:v>1.0471204188481679E-2</c:v>
                </c:pt>
                <c:pt idx="3">
                  <c:v>1.0471204188481679E-2</c:v>
                </c:pt>
                <c:pt idx="4">
                  <c:v>1.0471204188481679E-2</c:v>
                </c:pt>
                <c:pt idx="5">
                  <c:v>3.6649214659685861E-2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6.9549131855932931</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5.4405133817802209E-2</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0.14926440066423829</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1.5582990840722672</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0.14926440066423829</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0.14316893873053793</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7.0889784759459884</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7.9377322621114672</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3.0291279232318691</c:v>
                </c:pt>
                <c:pt idx="1">
                  <c:v>3.0469199536233709</c:v>
                </c:pt>
                <c:pt idx="2">
                  <c:v>3.153388172486685</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3.1127055145106981</c:v>
                </c:pt>
                <c:pt idx="4">
                  <c:v>3.121035105464431</c:v>
                </c:pt>
                <c:pt idx="5">
                  <c:v>3.186212878530112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#N/A</c:v>
                </c:pt>
                <c:pt idx="5">
                  <c:v>#N/A</c:v>
                </c:pt>
                <c:pt idx="6">
                  <c:v>3.1943263049213968</c:v>
                </c:pt>
                <c:pt idx="7">
                  <c:v>3.2234365663564351</c:v>
                </c:pt>
                <c:pt idx="8">
                  <c:v>3.270299867030364</c:v>
                </c:pt>
                <c:pt idx="9">
                  <c:v>3.2703034742414001</c:v>
                </c:pt>
                <c:pt idx="10">
                  <c:v>3.281146924889367</c:v>
                </c:pt>
                <c:pt idx="11">
                  <c:v>3.3507032610313461</c:v>
                </c:pt>
                <c:pt idx="12">
                  <c:v>3.3655313478611131</c:v>
                </c:pt>
                <c:pt idx="13">
                  <c:v>3.3749712172422361</c:v>
                </c:pt>
                <c:pt idx="14">
                  <c:v>3.3805397478233679</c:v>
                </c:pt>
                <c:pt idx="15">
                  <c:v>3.3828141379319772</c:v>
                </c:pt>
                <c:pt idx="16">
                  <c:v>3.3964945663828772</c:v>
                </c:pt>
                <c:pt idx="17">
                  <c:v>3.3983283447373531</c:v>
                </c:pt>
                <c:pt idx="18">
                  <c:v>3.4169972029793971</c:v>
                </c:pt>
                <c:pt idx="19">
                  <c:v>3.425973842790496</c:v>
                </c:pt>
                <c:pt idx="20">
                  <c:v>3.431669772209101</c:v>
                </c:pt>
                <c:pt idx="21">
                  <c:v>3.4320860018677681</c:v>
                </c:pt>
                <c:pt idx="22">
                  <c:v>3.447030940306087</c:v>
                </c:pt>
                <c:pt idx="23">
                  <c:v>3.4561667400393219</c:v>
                </c:pt>
                <c:pt idx="24">
                  <c:v>3.4964238486562902</c:v>
                </c:pt>
                <c:pt idx="25">
                  <c:v>3.4973782275404459</c:v>
                </c:pt>
                <c:pt idx="26">
                  <c:v>3.50295177954531</c:v>
                </c:pt>
                <c:pt idx="27">
                  <c:v>3.540818281687161</c:v>
                </c:pt>
                <c:pt idx="28">
                  <c:v>3.5439319948785499</c:v>
                </c:pt>
                <c:pt idx="29">
                  <c:v>3.5439770207467962</c:v>
                </c:pt>
                <c:pt idx="30">
                  <c:v>3.5500534619237301</c:v>
                </c:pt>
                <c:pt idx="31">
                  <c:v>3.5568332689518201</c:v>
                </c:pt>
                <c:pt idx="32">
                  <c:v>3.5767620597978542</c:v>
                </c:pt>
                <c:pt idx="33">
                  <c:v>3.5807658395838882</c:v>
                </c:pt>
                <c:pt idx="34">
                  <c:v>3.5965290481183039</c:v>
                </c:pt>
                <c:pt idx="35">
                  <c:v>3.6231003109159041</c:v>
                </c:pt>
                <c:pt idx="36">
                  <c:v>3.6271693235633911</c:v>
                </c:pt>
                <c:pt idx="37">
                  <c:v>3.6374225480646518</c:v>
                </c:pt>
                <c:pt idx="38">
                  <c:v>3.6389626550855141</c:v>
                </c:pt>
                <c:pt idx="39">
                  <c:v>3.6473459970868931</c:v>
                </c:pt>
                <c:pt idx="40">
                  <c:v>3.6714740285354202</c:v>
                </c:pt>
                <c:pt idx="41">
                  <c:v>3.715842458304234</c:v>
                </c:pt>
                <c:pt idx="42">
                  <c:v>3.7160122355517942</c:v>
                </c:pt>
                <c:pt idx="43">
                  <c:v>3.7165207827892979</c:v>
                </c:pt>
                <c:pt idx="44">
                  <c:v>3.7245683315669278</c:v>
                </c:pt>
                <c:pt idx="45">
                  <c:v>3.7281365251516991</c:v>
                </c:pt>
                <c:pt idx="46">
                  <c:v>3.7289708685233922</c:v>
                </c:pt>
                <c:pt idx="47">
                  <c:v>3.8396739942403442</c:v>
                </c:pt>
                <c:pt idx="48">
                  <c:v>3.8936683354942461</c:v>
                </c:pt>
                <c:pt idx="49">
                  <c:v>#N/A</c:v>
                </c:pt>
                <c:pt idx="50">
                  <c:v>#N/A</c:v>
                </c:pt>
                <c:pt idx="51">
                  <c:v>#N/A</c:v>
                </c:pt>
                <c:pt idx="52">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4.1748759751826956</c:v>
                </c:pt>
                <c:pt idx="50">
                  <c:v>4.3438100278957323</c:v>
                </c:pt>
                <c:pt idx="51">
                  <c:v>4.357643130415668</c:v>
                </c:pt>
                <c:pt idx="52">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4.4644222280983561</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3.6374225480646518</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1.1220538215947591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1.2279253243567529</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0.12707051053931595</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0.45578880292730117</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0.30994369058216664</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2.360408748090741</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1.6866801298939851</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Q33_4. In the last 12 months, did your NHS mental health team give you any help or advice with finding support for…
Cost of living</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1.7493767061823531</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8.6466292036406989E-2</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1.3566588469279388</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0.12994993821298095</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0.46611701272928618</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2.1053691248091866E-3</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3.406053113417284</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2.514172421682729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Q33_3. In the last 12 months, did your NHS mental health team give you any help or advice with finding support for… 
Financial advice or benefits</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1.2903047198454201</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6.634713528009395E-2</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0.13012858692755991</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1.3585239140642449</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0.13012858692756035</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0.2604352889809407</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2.3113505672068491</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2.166042399085196</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3.453884919240942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0.14934040419486783</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0.12332447808621438</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1.2874899868303356</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0.12332447808621438</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0.42142500478743017</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4.3767919165837039</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4.370294794937192</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Q33_1. In the last 12 months, did your NHS mental health team give you any help or advice with finding support for… Joining a group or taking part in an activity (e.g. art, sport etc)</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3.6784574820052351</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9.8328458182574074E-2</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1.6337382329656811</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0.15649047135971106</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0.36338176454665927</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4.013592731818945</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4.5936550566706504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 In the last 12 months, has your NHS mental health team supported you with your physical health needs?</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4724308203337769"/>
          <c:w val="0.74050409342017565"/>
          <c:h val="0.7377480588363605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4.9201129704969464</c:v>
                </c:pt>
              </c:numCache>
            </c:numRef>
          </c:val>
          <c:extLst>
            <c:ext xmlns:c16="http://schemas.microsoft.com/office/drawing/2014/chart" uri="{C3380CC4-5D6E-409C-BE32-E72D297353CC}">
              <c16:uniqueId val="{00000000-381C-48BE-8D5C-92D86AADD1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81C-48BE-8D5C-92D86AADD1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81C-48BE-8D5C-92D86AADD1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0.14798012753274303</c:v>
                </c:pt>
              </c:numCache>
            </c:numRef>
          </c:val>
          <c:extLst>
            <c:ext xmlns:c16="http://schemas.microsoft.com/office/drawing/2014/chart" uri="{C3380CC4-5D6E-409C-BE32-E72D297353CC}">
              <c16:uniqueId val="{00000003-381C-48BE-8D5C-92D86AADD1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1.6287478363184489</c:v>
                </c:pt>
              </c:numCache>
            </c:numRef>
          </c:val>
          <c:extLst>
            <c:ext xmlns:c16="http://schemas.microsoft.com/office/drawing/2014/chart" uri="{C3380CC4-5D6E-409C-BE32-E72D297353CC}">
              <c16:uniqueId val="{00000004-381C-48BE-8D5C-92D86AADD1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0.15601245749687909</c:v>
                </c:pt>
              </c:numCache>
            </c:numRef>
          </c:val>
          <c:extLst>
            <c:ext xmlns:c16="http://schemas.microsoft.com/office/drawing/2014/chart" uri="{C3380CC4-5D6E-409C-BE32-E72D297353CC}">
              <c16:uniqueId val="{00000005-381C-48BE-8D5C-92D86AADD1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5.0764375551460184E-2</c:v>
                </c:pt>
              </c:numCache>
            </c:numRef>
          </c:val>
          <c:extLst>
            <c:ext xmlns:c16="http://schemas.microsoft.com/office/drawing/2014/chart" uri="{C3380CC4-5D6E-409C-BE32-E72D297353CC}">
              <c16:uniqueId val="{00000006-381C-48BE-8D5C-92D86AADD1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81C-48BE-8D5C-92D86AADD12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5.3563382112703879</c:v>
                </c:pt>
              </c:numCache>
            </c:numRef>
          </c:xVal>
          <c:yVal>
            <c:numLit>
              <c:formatCode>General</c:formatCode>
              <c:ptCount val="1"/>
              <c:pt idx="0">
                <c:v>1</c:v>
              </c:pt>
            </c:numLit>
          </c:yVal>
          <c:smooth val="0"/>
          <c:extLst>
            <c:ext xmlns:c16="http://schemas.microsoft.com/office/drawing/2014/chart" uri="{C3380CC4-5D6E-409C-BE32-E72D297353CC}">
              <c16:uniqueId val="{00000008-381C-48BE-8D5C-92D86AADD12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81C-48BE-8D5C-92D86AADD12D}"/>
              </c:ext>
            </c:extLst>
          </c:dPt>
          <c:xVal>
            <c:numRef>
              <c:f>Sheet1!$B$12</c:f>
              <c:numCache>
                <c:formatCode>General</c:formatCode>
                <c:ptCount val="1"/>
                <c:pt idx="0">
                  <c:v>5.8824670161889134</c:v>
                </c:pt>
              </c:numCache>
            </c:numRef>
          </c:xVal>
          <c:yVal>
            <c:numLit>
              <c:formatCode>General</c:formatCode>
              <c:ptCount val="1"/>
              <c:pt idx="0">
                <c:v>1</c:v>
              </c:pt>
            </c:numLit>
          </c:yVal>
          <c:smooth val="0"/>
          <c:extLst>
            <c:ext xmlns:c16="http://schemas.microsoft.com/office/drawing/2014/chart" uri="{C3380CC4-5D6E-409C-BE32-E72D297353CC}">
              <c16:uniqueId val="{0000000A-381C-48BE-8D5C-92D86AADD12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81C-48BE-8D5C-92D86AADD1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381C-48BE-8D5C-92D86AADD12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Sheet1!$E$2:$E$54</c:f>
              <c:numCache>
                <c:formatCode>General</c:formatCode>
                <c:ptCount val="53"/>
                <c:pt idx="0">
                  <c:v>3.9440949781082071</c:v>
                </c:pt>
                <c:pt idx="1">
                  <c:v>4.2610480227977892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Sheet1!$F$2:$F$54</c:f>
              <c:numCache>
                <c:formatCode>General</c:formatCode>
                <c:ptCount val="53"/>
                <c:pt idx="0">
                  <c:v>#N/A</c:v>
                </c:pt>
                <c:pt idx="1">
                  <c:v>#N/A</c:v>
                </c:pt>
                <c:pt idx="2">
                  <c:v>4.153435927775619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Sheet1!$G$2:$G$54</c:f>
              <c:numCache>
                <c:formatCode>General</c:formatCode>
                <c:ptCount val="53"/>
                <c:pt idx="0">
                  <c:v>#N/A</c:v>
                </c:pt>
                <c:pt idx="1">
                  <c:v>#N/A</c:v>
                </c:pt>
                <c:pt idx="2">
                  <c:v>#N/A</c:v>
                </c:pt>
                <c:pt idx="3">
                  <c:v>4.3087886199501897</c:v>
                </c:pt>
                <c:pt idx="4">
                  <c:v>4.3929055977396736</c:v>
                </c:pt>
                <c:pt idx="5">
                  <c:v>4.4024290589593944</c:v>
                </c:pt>
                <c:pt idx="6">
                  <c:v>4.4551116001098858</c:v>
                </c:pt>
                <c:pt idx="7">
                  <c:v>4.4671140986416606</c:v>
                </c:pt>
                <c:pt idx="8">
                  <c:v>4.4977526056802102</c:v>
                </c:pt>
                <c:pt idx="9">
                  <c:v>4.5030809521814046</c:v>
                </c:pt>
                <c:pt idx="10">
                  <c:v>4.5330599790286517</c:v>
                </c:pt>
                <c:pt idx="11">
                  <c:v>4.5440750182964376</c:v>
                </c:pt>
                <c:pt idx="12">
                  <c:v>4.5540307765901566</c:v>
                </c:pt>
                <c:pt idx="13">
                  <c:v>4.5845018942958404</c:v>
                </c:pt>
                <c:pt idx="14">
                  <c:v>4.6183263300175303</c:v>
                </c:pt>
                <c:pt idx="15">
                  <c:v>4.6244085733340237</c:v>
                </c:pt>
                <c:pt idx="16">
                  <c:v>4.6416293484148241</c:v>
                </c:pt>
                <c:pt idx="17">
                  <c:v>4.6810565556520967</c:v>
                </c:pt>
                <c:pt idx="18">
                  <c:v>4.6927648893738292</c:v>
                </c:pt>
                <c:pt idx="19">
                  <c:v>4.6988784604905014</c:v>
                </c:pt>
                <c:pt idx="20">
                  <c:v>4.7350269313300952</c:v>
                </c:pt>
                <c:pt idx="21">
                  <c:v>4.7356805230109131</c:v>
                </c:pt>
                <c:pt idx="22">
                  <c:v>4.7372370859292872</c:v>
                </c:pt>
                <c:pt idx="23">
                  <c:v>4.780514004083904</c:v>
                </c:pt>
                <c:pt idx="24">
                  <c:v>4.7915752341164879</c:v>
                </c:pt>
                <c:pt idx="25">
                  <c:v>4.8156681747396899</c:v>
                </c:pt>
                <c:pt idx="26">
                  <c:v>4.823266375186261</c:v>
                </c:pt>
                <c:pt idx="27">
                  <c:v>4.8364818106927068</c:v>
                </c:pt>
                <c:pt idx="28">
                  <c:v>4.8791603720050096</c:v>
                </c:pt>
                <c:pt idx="29">
                  <c:v>4.9135548513238776</c:v>
                </c:pt>
                <c:pt idx="30">
                  <c:v>4.9229333343048864</c:v>
                </c:pt>
                <c:pt idx="31">
                  <c:v>4.936535942864209</c:v>
                </c:pt>
                <c:pt idx="32">
                  <c:v>4.9856448627294121</c:v>
                </c:pt>
                <c:pt idx="33">
                  <c:v>5.0110889899851001</c:v>
                </c:pt>
                <c:pt idx="34">
                  <c:v>5.0121662500911883</c:v>
                </c:pt>
                <c:pt idx="35">
                  <c:v>5.0295466554479731</c:v>
                </c:pt>
                <c:pt idx="36">
                  <c:v>5.0375824281226151</c:v>
                </c:pt>
                <c:pt idx="37">
                  <c:v>5.0718755317071418</c:v>
                </c:pt>
                <c:pt idx="38">
                  <c:v>5.087360896715742</c:v>
                </c:pt>
                <c:pt idx="39">
                  <c:v>5.1486960453920254</c:v>
                </c:pt>
                <c:pt idx="40">
                  <c:v>5.1576445580613646</c:v>
                </c:pt>
                <c:pt idx="41">
                  <c:v>5.1724142706886989</c:v>
                </c:pt>
                <c:pt idx="42">
                  <c:v>5.2032354317384151</c:v>
                </c:pt>
                <c:pt idx="43">
                  <c:v>5.2045557816112513</c:v>
                </c:pt>
                <c:pt idx="44">
                  <c:v>5.3879816172179398</c:v>
                </c:pt>
                <c:pt idx="45">
                  <c:v>5.4107147283341881</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5.4769417684011268</c:v>
                </c:pt>
                <c:pt idx="47">
                  <c:v>5.67996294759031</c:v>
                </c:pt>
                <c:pt idx="48">
                  <c:v>5.7205292393697622</c:v>
                </c:pt>
                <c:pt idx="49">
                  <c:v>5.7719954532465039</c:v>
                </c:pt>
                <c:pt idx="50">
                  <c:v>#N/A</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5.7548027722121109</c:v>
                </c:pt>
                <c:pt idx="51">
                  <c:v>5.9229381656946716</c:v>
                </c:pt>
                <c:pt idx="52">
                  <c:v>5.9241992379369837</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5.9241992379369837</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3.8223315878941531</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0.10179896773144792</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0.51096470366747626</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0.14245313914162239</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1.4871904838646106</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0.14245313914162239</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0.46265314002749047</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6.6698451614684231</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5.3211436403670049</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0.39459459459459462</c:v>
                </c:pt>
                <c:pt idx="1">
                  <c:v>5.4054054054054057E-3</c:v>
                </c:pt>
                <c:pt idx="2">
                  <c:v>0.49189189189189192</c:v>
                </c:pt>
                <c:pt idx="3">
                  <c:v>5.4054054054054057E-3</c:v>
                </c:pt>
                <c:pt idx="4">
                  <c:v>5.4054054054054057E-3</c:v>
                </c:pt>
                <c:pt idx="5">
                  <c:v>1.081081081081081E-2</c:v>
                </c:pt>
                <c:pt idx="6">
                  <c:v>0</c:v>
                </c:pt>
                <c:pt idx="7">
                  <c:v>5.4054054054054057E-3</c:v>
                </c:pt>
                <c:pt idx="8">
                  <c:v>8.1081081081081086E-2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3.6805028640913431</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4.498780209586295E-2</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1.5020525611798612</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0.14387672918653838</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0.213217925544404</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5.1785533144055442</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4.4765169467771369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7.0671126939242201</c:v>
                </c:pt>
                <c:pt idx="1">
                  <c:v>7.343206748799302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7.3962415751436339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7.549214049894081</c:v>
                </c:pt>
                <c:pt idx="4">
                  <c:v>7.5501347619484562</c:v>
                </c:pt>
                <c:pt idx="5">
                  <c:v>7.6044557387860996</c:v>
                </c:pt>
                <c:pt idx="6">
                  <c:v>7.6139497414902522</c:v>
                </c:pt>
                <c:pt idx="7">
                  <c:v>7.6457364435897182</c:v>
                </c:pt>
                <c:pt idx="8">
                  <c:v>7.6538831603851971</c:v>
                </c:pt>
                <c:pt idx="9">
                  <c:v>7.6760230380678838</c:v>
                </c:pt>
                <c:pt idx="10">
                  <c:v>7.6991594120127091</c:v>
                </c:pt>
                <c:pt idx="11">
                  <c:v>7.7084845878378818</c:v>
                </c:pt>
                <c:pt idx="12">
                  <c:v>7.7112100980319571</c:v>
                </c:pt>
                <c:pt idx="13">
                  <c:v>7.7134284313418497</c:v>
                </c:pt>
                <c:pt idx="14">
                  <c:v>7.7313074336306427</c:v>
                </c:pt>
                <c:pt idx="15">
                  <c:v>7.7351619276610064</c:v>
                </c:pt>
                <c:pt idx="16">
                  <c:v>7.7417653023197754</c:v>
                </c:pt>
                <c:pt idx="17">
                  <c:v>7.7647929469553434</c:v>
                </c:pt>
                <c:pt idx="18">
                  <c:v>7.773231261013545</c:v>
                </c:pt>
                <c:pt idx="19">
                  <c:v>7.7750130802862509</c:v>
                </c:pt>
                <c:pt idx="20">
                  <c:v>7.7991732249454264</c:v>
                </c:pt>
                <c:pt idx="21">
                  <c:v>7.7992362822609902</c:v>
                </c:pt>
                <c:pt idx="22">
                  <c:v>7.8129303142711004</c:v>
                </c:pt>
                <c:pt idx="23">
                  <c:v>7.8191109345261882</c:v>
                </c:pt>
                <c:pt idx="24">
                  <c:v>7.844792993209353</c:v>
                </c:pt>
                <c:pt idx="25">
                  <c:v>7.8551990180594959</c:v>
                </c:pt>
                <c:pt idx="26">
                  <c:v>7.9110562738552694</c:v>
                </c:pt>
                <c:pt idx="27">
                  <c:v>7.9265000467426523</c:v>
                </c:pt>
                <c:pt idx="28">
                  <c:v>7.9288341651220016</c:v>
                </c:pt>
                <c:pt idx="29">
                  <c:v>7.962863481280964</c:v>
                </c:pt>
                <c:pt idx="30">
                  <c:v>7.9744335791526746</c:v>
                </c:pt>
                <c:pt idx="31">
                  <c:v>7.9814638170993639</c:v>
                </c:pt>
                <c:pt idx="32">
                  <c:v>7.9940456143710996</c:v>
                </c:pt>
                <c:pt idx="33">
                  <c:v>8.0121668962038779</c:v>
                </c:pt>
                <c:pt idx="34">
                  <c:v>8.0132528293731795</c:v>
                </c:pt>
                <c:pt idx="35">
                  <c:v>8.0285943804782036</c:v>
                </c:pt>
                <c:pt idx="36">
                  <c:v>8.0618240266250911</c:v>
                </c:pt>
                <c:pt idx="37">
                  <c:v>8.0624531350852635</c:v>
                </c:pt>
                <c:pt idx="38">
                  <c:v>8.06270921743595</c:v>
                </c:pt>
                <c:pt idx="39">
                  <c:v>8.0725484733542494</c:v>
                </c:pt>
                <c:pt idx="40">
                  <c:v>8.1171676208266952</c:v>
                </c:pt>
                <c:pt idx="41">
                  <c:v>8.146104217551585</c:v>
                </c:pt>
                <c:pt idx="42">
                  <c:v>8.1775167451578525</c:v>
                </c:pt>
                <c:pt idx="43">
                  <c:v>8.186483253886788</c:v>
                </c:pt>
                <c:pt idx="44">
                  <c:v>8.1982037524978679</c:v>
                </c:pt>
                <c:pt idx="45">
                  <c:v>8.2110452673811949</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8.28734809935359</c:v>
                </c:pt>
                <c:pt idx="47">
                  <c:v>8.3240252306886102</c:v>
                </c:pt>
                <c:pt idx="48">
                  <c:v>8.36043833654068</c:v>
                </c:pt>
                <c:pt idx="49">
                  <c:v>8.3708509246229834</c:v>
                </c:pt>
                <c:pt idx="50">
                  <c:v>8.4521501930555232</c:v>
                </c:pt>
                <c:pt idx="51">
                  <c:v>#N/A</c:v>
                </c:pt>
                <c:pt idx="52">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8.4438287581310192</c:v>
                </c:pt>
                <c:pt idx="52">
                  <c:v>8.4514189126627777</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7.7084845878378818</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7.0266257470862161</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0.24910851863954431</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9.5456380759768145E-2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0.99655101983362293</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6.1251937921795729E-2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7.5688201704200679</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7.86946615640234</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7.1075996407622242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0.20571499596101273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0.10167920470802816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1.0615164155727452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0.10167920470802905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3.8571367745204199E-2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7.8481490052556966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7.9457520492176377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5.8785866564284932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6.0714890679486002</c:v>
                </c:pt>
                <c:pt idx="2">
                  <c:v>6.1525304055416878</c:v>
                </c:pt>
                <c:pt idx="3">
                  <c:v>6.1734483823872131</c:v>
                </c:pt>
                <c:pt idx="4">
                  <c:v>6.1791114710414776</c:v>
                </c:pt>
                <c:pt idx="5">
                  <c:v>6.1937233688650979</c:v>
                </c:pt>
                <c:pt idx="6">
                  <c:v>6.2549234259576911</c:v>
                </c:pt>
                <c:pt idx="7">
                  <c:v>6.2605732896815924</c:v>
                </c:pt>
                <c:pt idx="8">
                  <c:v>6.2847186780759161</c:v>
                </c:pt>
                <c:pt idx="9">
                  <c:v>6.3040628936315466</c:v>
                </c:pt>
                <c:pt idx="10">
                  <c:v>6.3225841580923348</c:v>
                </c:pt>
                <c:pt idx="11">
                  <c:v>6.3896120381532224</c:v>
                </c:pt>
                <c:pt idx="12">
                  <c:v>6.3913833191401803</c:v>
                </c:pt>
                <c:pt idx="13">
                  <c:v>6.4159989954493666</c:v>
                </c:pt>
                <c:pt idx="14">
                  <c:v>6.4251449840977584</c:v>
                </c:pt>
                <c:pt idx="15">
                  <c:v>6.4573265849636297</c:v>
                </c:pt>
                <c:pt idx="16">
                  <c:v>6.4665769216757116</c:v>
                </c:pt>
                <c:pt idx="17">
                  <c:v>6.5006963598297443</c:v>
                </c:pt>
                <c:pt idx="18">
                  <c:v>6.5172191077115089</c:v>
                </c:pt>
                <c:pt idx="19">
                  <c:v>6.5329944029733289</c:v>
                </c:pt>
                <c:pt idx="20">
                  <c:v>6.5404640770346321</c:v>
                </c:pt>
                <c:pt idx="21">
                  <c:v>6.5410583874500254</c:v>
                </c:pt>
                <c:pt idx="22">
                  <c:v>6.5483238092976546</c:v>
                </c:pt>
                <c:pt idx="23">
                  <c:v>6.548361163989675</c:v>
                </c:pt>
                <c:pt idx="24">
                  <c:v>6.5886101044404404</c:v>
                </c:pt>
                <c:pt idx="25">
                  <c:v>6.6024603469387229</c:v>
                </c:pt>
                <c:pt idx="26">
                  <c:v>6.6191605849667932</c:v>
                </c:pt>
                <c:pt idx="27">
                  <c:v>6.6258434523966816</c:v>
                </c:pt>
                <c:pt idx="28">
                  <c:v>6.6705323211873946</c:v>
                </c:pt>
                <c:pt idx="29">
                  <c:v>6.6911104829526717</c:v>
                </c:pt>
                <c:pt idx="30">
                  <c:v>6.6978704438381014</c:v>
                </c:pt>
                <c:pt idx="31">
                  <c:v>6.7297328816978599</c:v>
                </c:pt>
                <c:pt idx="32">
                  <c:v>6.7777398687854626</c:v>
                </c:pt>
                <c:pt idx="33">
                  <c:v>6.7886280152181131</c:v>
                </c:pt>
                <c:pt idx="34">
                  <c:v>6.798273368431583</c:v>
                </c:pt>
                <c:pt idx="35">
                  <c:v>6.8167344308670774</c:v>
                </c:pt>
                <c:pt idx="36">
                  <c:v>6.8428011973362821</c:v>
                </c:pt>
                <c:pt idx="37">
                  <c:v>6.8585175873412609</c:v>
                </c:pt>
                <c:pt idx="38">
                  <c:v>6.9039293474936798</c:v>
                </c:pt>
                <c:pt idx="39">
                  <c:v>6.9249457330266528</c:v>
                </c:pt>
                <c:pt idx="40">
                  <c:v>6.9257240383087186</c:v>
                </c:pt>
                <c:pt idx="41">
                  <c:v>7.056763450934465</c:v>
                </c:pt>
                <c:pt idx="42">
                  <c:v>7.1027294831306946</c:v>
                </c:pt>
                <c:pt idx="43">
                  <c:v>7.1065190961869016</c:v>
                </c:pt>
                <c:pt idx="44">
                  <c:v>7.114498727370246</c:v>
                </c:pt>
                <c:pt idx="45">
                  <c:v>7.128812491355121</c:v>
                </c:pt>
                <c:pt idx="46">
                  <c:v>7.1653090628797109</c:v>
                </c:pt>
                <c:pt idx="47">
                  <c:v>7.1819700429031181</c:v>
                </c:pt>
                <c:pt idx="48">
                  <c:v>7.1947281627176602</c:v>
                </c:pt>
                <c:pt idx="49">
                  <c:v>7.2042001823759012</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7.2448303003430423</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7.2688939786723354</c:v>
                </c:pt>
                <c:pt idx="52">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7.6304316025267998</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6.0714890679486002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5.8785866564284932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6.1019772940697159E-2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0.1177410555196845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1.2291998504502377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0.1177410555196845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0.22614321166800266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6.0714890679486002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6.6719474101139937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how was your experience of using the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1.807102632815311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1.9914109281845991</c:v>
                </c:pt>
                <c:pt idx="2">
                  <c:v>2.0803906993807639</c:v>
                </c:pt>
                <c:pt idx="3">
                  <c:v>2.1388877395626449</c:v>
                </c:pt>
                <c:pt idx="4">
                  <c:v>2.1544758770864751</c:v>
                </c:pt>
                <c:pt idx="5">
                  <c:v>2.1845049316716212</c:v>
                </c:pt>
                <c:pt idx="6">
                  <c:v>2.1921572239306268</c:v>
                </c:pt>
                <c:pt idx="7">
                  <c:v>2.1953605979766939</c:v>
                </c:pt>
                <c:pt idx="8">
                  <c:v>2.204607068314326</c:v>
                </c:pt>
                <c:pt idx="9">
                  <c:v>2.2069693683673681</c:v>
                </c:pt>
                <c:pt idx="10">
                  <c:v>2.2300623820944878</c:v>
                </c:pt>
                <c:pt idx="11">
                  <c:v>2.2770017019245219</c:v>
                </c:pt>
                <c:pt idx="12">
                  <c:v>2.293765980814241</c:v>
                </c:pt>
                <c:pt idx="13">
                  <c:v>2.3459926156019169</c:v>
                </c:pt>
                <c:pt idx="14">
                  <c:v>2.3460522235696648</c:v>
                </c:pt>
                <c:pt idx="15">
                  <c:v>2.3819392872878322</c:v>
                </c:pt>
                <c:pt idx="16">
                  <c:v>2.3962141732634579</c:v>
                </c:pt>
                <c:pt idx="17">
                  <c:v>2.4334537567442358</c:v>
                </c:pt>
                <c:pt idx="18">
                  <c:v>2.4387070745464818</c:v>
                </c:pt>
                <c:pt idx="19">
                  <c:v>2.4531475696068461</c:v>
                </c:pt>
                <c:pt idx="20">
                  <c:v>2.4624395227230802</c:v>
                </c:pt>
                <c:pt idx="21">
                  <c:v>2.5352694383156731</c:v>
                </c:pt>
                <c:pt idx="22">
                  <c:v>2.5374535668102651</c:v>
                </c:pt>
                <c:pt idx="23">
                  <c:v>2.6044101701505982</c:v>
                </c:pt>
                <c:pt idx="24">
                  <c:v>2.6635973044244081</c:v>
                </c:pt>
                <c:pt idx="25">
                  <c:v>2.6884924176296741</c:v>
                </c:pt>
                <c:pt idx="26">
                  <c:v>2.7736715574630368</c:v>
                </c:pt>
                <c:pt idx="27">
                  <c:v>2.7741182237113748</c:v>
                </c:pt>
                <c:pt idx="28">
                  <c:v>2.7810248197295451</c:v>
                </c:pt>
                <c:pt idx="29">
                  <c:v>2.8290162138056041</c:v>
                </c:pt>
                <c:pt idx="30">
                  <c:v>2.906583264202673</c:v>
                </c:pt>
                <c:pt idx="31">
                  <c:v>2.9102956245865652</c:v>
                </c:pt>
                <c:pt idx="32">
                  <c:v>2.9901006500341381</c:v>
                </c:pt>
                <c:pt idx="33">
                  <c:v>3.03869591096276</c:v>
                </c:pt>
                <c:pt idx="34">
                  <c:v>3.0440640684875842</c:v>
                </c:pt>
                <c:pt idx="35">
                  <c:v>3.1581516461963051</c:v>
                </c:pt>
                <c:pt idx="36">
                  <c:v>3.1786391676982588</c:v>
                </c:pt>
                <c:pt idx="37">
                  <c:v>3.1792640568428321</c:v>
                </c:pt>
                <c:pt idx="38">
                  <c:v>3.1937421964239001</c:v>
                </c:pt>
                <c:pt idx="39">
                  <c:v>3.3019400666587342</c:v>
                </c:pt>
                <c:pt idx="40">
                  <c:v>3.3533879870230301</c:v>
                </c:pt>
                <c:pt idx="41">
                  <c:v>3.3651405495031281</c:v>
                </c:pt>
                <c:pt idx="42">
                  <c:v>3.3734584825709009</c:v>
                </c:pt>
                <c:pt idx="43">
                  <c:v>3.411997330131066</c:v>
                </c:pt>
                <c:pt idx="44">
                  <c:v>3.4396188159043741</c:v>
                </c:pt>
                <c:pt idx="45">
                  <c:v>3.4490793510583431</c:v>
                </c:pt>
                <c:pt idx="46">
                  <c:v>3.4555370558863001</c:v>
                </c:pt>
                <c:pt idx="47">
                  <c:v>3.558776850674823</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3.6028870325626108</c:v>
                </c:pt>
                <c:pt idx="49">
                  <c:v>3.8426818435505909</c:v>
                </c:pt>
                <c:pt idx="50">
                  <c:v>3.935543944140198</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3.895910028404312</c:v>
                </c:pt>
                <c:pt idx="52">
                  <c:v>4.1828946860765974</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3.1937421964239001</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1.807102632815311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5.8673481980930031E-2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1.8975076827504378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0.18175608900531115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0.23785479952460742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3.1937421964239001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2.8145299561714601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Sheet1!$C$2:$C$3</c:f>
              <c:numCache>
                <c:formatCode>General</c:formatCode>
                <c:ptCount val="2"/>
                <c:pt idx="0">
                  <c:v>4.7780215908701864</c:v>
                </c:pt>
                <c:pt idx="1">
                  <c:v>5.7450639888868968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Sheet1!$D$2:$D$3</c:f>
              <c:numCache>
                <c:formatCode>General</c:formatCode>
                <c:ptCount val="2"/>
                <c:pt idx="0">
                  <c:v>5.9119804760216974</c:v>
                </c:pt>
                <c:pt idx="1">
                  <c:v>6.1382278754366961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Q7. Was the support offered appropriate for your mental health needs?</c:v>
                  </c:pt>
                </c:lvl>
              </c:multiLvlStrCache>
            </c:multiLvlStrRef>
          </c:cat>
          <c:val>
            <c:numRef>
              <c:f>Sheet1!$C$2:$C$3</c:f>
              <c:numCache>
                <c:formatCode>General</c:formatCode>
                <c:ptCount val="2"/>
                <c:pt idx="1">
                  <c:v>5.5281380564366476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Q7. Was the support offered appropriate for your mental health needs?</c:v>
                  </c:pt>
                </c:lvl>
              </c:multiLvlStrCache>
            </c:multiLvlStrRef>
          </c:cat>
          <c:val>
            <c:numRef>
              <c:f>Sheet1!$D$2:$D$3</c:f>
              <c:numCache>
                <c:formatCode>General</c:formatCode>
                <c:ptCount val="2"/>
                <c:pt idx="0">
                  <c:v>7.0176329378361144</c:v>
                </c:pt>
                <c:pt idx="1">
                  <c:v>7.0839385332613949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2</c:v>
                </c:pt>
                <c:pt idx="2">
                  <c:v>1</c:v>
                </c:pt>
                <c:pt idx="3">
                  <c:v>30</c:v>
                </c:pt>
                <c:pt idx="4">
                  <c:v>1</c:v>
                </c:pt>
                <c:pt idx="5">
                  <c:v>1</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 Were you given enough time to discuss your needs and treatment?</c:v>
                  </c:pt>
                </c:lvl>
              </c:multiLvlStrCache>
            </c:multiLvlStrRef>
          </c:cat>
          <c:val>
            <c:numRef>
              <c:f>Sheet1!$C$2:$C$3</c:f>
              <c:numCache>
                <c:formatCode>General</c:formatCode>
                <c:ptCount val="2"/>
                <c:pt idx="0">
                  <c:v>7.1434487637381059</c:v>
                </c:pt>
                <c:pt idx="1">
                  <c:v>6.5500635976418176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 Were you given enough time to discuss your needs and treatment?</c:v>
                  </c:pt>
                </c:lvl>
              </c:multiLvlStrCache>
            </c:multiLvlStrRef>
          </c:cat>
          <c:val>
            <c:numRef>
              <c:f>Sheet1!$D$2:$D$3</c:f>
              <c:numCache>
                <c:formatCode>General</c:formatCode>
                <c:ptCount val="2"/>
                <c:pt idx="0">
                  <c:v>6.8439355385488154</c:v>
                </c:pt>
                <c:pt idx="1">
                  <c:v>6.8843600420876108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Q10. Did you get the help you needed?</c:v>
                  </c:pt>
                </c:lvl>
              </c:multiLvlStrCache>
            </c:multiLvlStrRef>
          </c:cat>
          <c:val>
            <c:numRef>
              <c:f>Sheet1!$C$2:$C$3</c:f>
              <c:numCache>
                <c:formatCode>General</c:formatCode>
                <c:ptCount val="2"/>
                <c:pt idx="0">
                  <c:v>6.2411945118258849</c:v>
                </c:pt>
                <c:pt idx="1">
                  <c:v>5.5129757422854953</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Q10. Did you get the help you needed?</c:v>
                  </c:pt>
                </c:lvl>
              </c:multiLvlStrCache>
            </c:multiLvlStrRef>
          </c:cat>
          <c:val>
            <c:numRef>
              <c:f>Sheet1!$D$2:$D$3</c:f>
              <c:numCache>
                <c:formatCode>General</c:formatCode>
                <c:ptCount val="2"/>
                <c:pt idx="0">
                  <c:v>5.9962718903991261</c:v>
                </c:pt>
                <c:pt idx="1">
                  <c:v>5.9425341155467581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Sheet1!$C$2:$C$3</c:f>
              <c:numCache>
                <c:formatCode>General</c:formatCode>
                <c:ptCount val="2"/>
                <c:pt idx="0">
                  <c:v>6.4929752907837877</c:v>
                </c:pt>
                <c:pt idx="1">
                  <c:v>6.2108790998755072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Sheet1!$D$2:$D$3</c:f>
              <c:numCache>
                <c:formatCode>General</c:formatCode>
                <c:ptCount val="2"/>
                <c:pt idx="0">
                  <c:v>6.4206954488241159</c:v>
                </c:pt>
                <c:pt idx="1">
                  <c:v>6.5334616040411264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Sheet1!$C$2:$C$3</c:f>
              <c:numCache>
                <c:formatCode>General</c:formatCode>
                <c:ptCount val="2"/>
                <c:pt idx="0">
                  <c:v>4.803600446380706</c:v>
                </c:pt>
                <c:pt idx="1">
                  <c:v>4.5470626728270993</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Sheet1!$D$2:$D$3</c:f>
              <c:numCache>
                <c:formatCode>General</c:formatCode>
                <c:ptCount val="2"/>
                <c:pt idx="0">
                  <c:v>4.5979498938256977</c:v>
                </c:pt>
                <c:pt idx="1">
                  <c:v>4.6103644907806016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Q14: Do you have a care plan?</c:v>
                  </c:pt>
                </c:lvl>
              </c:multiLvlStrCache>
            </c:multiLvlStrRef>
          </c:cat>
          <c:val>
            <c:numRef>
              <c:f>Sheet1!$C$2:$C$3</c:f>
              <c:numCache>
                <c:formatCode>General</c:formatCode>
                <c:ptCount val="2"/>
                <c:pt idx="0">
                  <c:v>6.920308925030878</c:v>
                </c:pt>
                <c:pt idx="1">
                  <c:v>6.1079477507880524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Q14: Do you have a care plan?</c:v>
                  </c:pt>
                </c:lvl>
              </c:multiLvlStrCache>
            </c:multiLvlStrRef>
          </c:cat>
          <c:val>
            <c:numRef>
              <c:f>Sheet1!$D$2:$D$3</c:f>
              <c:numCache>
                <c:formatCode>General</c:formatCode>
                <c:ptCount val="2"/>
                <c:pt idx="0">
                  <c:v>6.3106580163400174</c:v>
                </c:pt>
                <c:pt idx="1">
                  <c:v>6.2047950106403951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Sheet1!$C$2:$C$3</c:f>
              <c:numCache>
                <c:formatCode>General</c:formatCode>
                <c:ptCount val="2"/>
                <c:pt idx="0">
                  <c:v>6.2536455530659234</c:v>
                </c:pt>
                <c:pt idx="1">
                  <c:v>5.9995867677278891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Sheet1!$D$2:$D$3</c:f>
              <c:numCache>
                <c:formatCode>General</c:formatCode>
                <c:ptCount val="2"/>
                <c:pt idx="0">
                  <c:v>5.6884524705425044</c:v>
                </c:pt>
                <c:pt idx="1">
                  <c:v>5.8005759513841548</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Sheet1!$C$2:$C$3</c:f>
              <c:numCache>
                <c:formatCode>General</c:formatCode>
                <c:ptCount val="2"/>
                <c:pt idx="0">
                  <c:v>6.3978503574073784</c:v>
                </c:pt>
                <c:pt idx="1">
                  <c:v>6.1464462595882461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Sheet1!$D$2:$D$3</c:f>
              <c:numCache>
                <c:formatCode>General</c:formatCode>
                <c:ptCount val="2"/>
                <c:pt idx="0">
                  <c:v>6.0057260610257721</c:v>
                </c:pt>
                <c:pt idx="1">
                  <c:v>6.045946619027581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Q19. Do you feel in control of your care?</c:v>
                  </c:pt>
                </c:lvl>
              </c:multiLvlStrCache>
            </c:multiLvlStrRef>
          </c:cat>
          <c:val>
            <c:numRef>
              <c:f>Sheet1!$C$2:$C$3</c:f>
              <c:numCache>
                <c:formatCode>General</c:formatCode>
                <c:ptCount val="2"/>
                <c:pt idx="0">
                  <c:v>5.4710833309293756</c:v>
                </c:pt>
                <c:pt idx="1">
                  <c:v>5.0323365227250783</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Q19. Do you feel in control of your care?</c:v>
                  </c:pt>
                </c:lvl>
              </c:multiLvlStrCache>
            </c:multiLvlStrRef>
          </c:cat>
          <c:val>
            <c:numRef>
              <c:f>Sheet1!$D$2:$D$3</c:f>
              <c:numCache>
                <c:formatCode>General</c:formatCode>
                <c:ptCount val="2"/>
                <c:pt idx="0">
                  <c:v>5.1895352898900908</c:v>
                </c:pt>
                <c:pt idx="1">
                  <c:v>5.1670666115532793</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Sheet1!$C$2:$C$3</c:f>
              <c:numCache>
                <c:formatCode>General</c:formatCode>
                <c:ptCount val="2"/>
                <c:pt idx="0">
                  <c:v>7.1775629938668599</c:v>
                </c:pt>
                <c:pt idx="1">
                  <c:v>7.6113437863566134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Sheet1!$D$2:$D$3</c:f>
              <c:numCache>
                <c:formatCode>General</c:formatCode>
                <c:ptCount val="2"/>
                <c:pt idx="0">
                  <c:v>7.7766562881202246</c:v>
                </c:pt>
                <c:pt idx="1">
                  <c:v>7.787694921506338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Sheet1!$C$2:$C$3</c:f>
              <c:numCache>
                <c:formatCode>General</c:formatCode>
                <c:ptCount val="2"/>
                <c:pt idx="0">
                  <c:v>7.0866811655983488</c:v>
                </c:pt>
                <c:pt idx="1">
                  <c:v>7.2512279826544566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Sheet1!$D$2:$D$3</c:f>
              <c:numCache>
                <c:formatCode>General</c:formatCode>
                <c:ptCount val="2"/>
                <c:pt idx="0">
                  <c:v>7.2826477867501058</c:v>
                </c:pt>
                <c:pt idx="1">
                  <c:v>7.2866251269800317</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1</c:v>
                </c:pt>
                <c:pt idx="1">
                  <c:v>26</c:v>
                </c:pt>
                <c:pt idx="2">
                  <c:v>1</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Sheet1!$C$2:$C$3</c:f>
              <c:numCache>
                <c:formatCode>General</c:formatCode>
                <c:ptCount val="2"/>
                <c:pt idx="0">
                  <c:v>4.7898978634427456</c:v>
                </c:pt>
                <c:pt idx="1">
                  <c:v>6.1424747760381333</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Sheet1!$D$2:$D$3</c:f>
              <c:numCache>
                <c:formatCode>General</c:formatCode>
                <c:ptCount val="2"/>
                <c:pt idx="0">
                  <c:v>5.6868853448793564</c:v>
                </c:pt>
                <c:pt idx="1">
                  <c:v>5.7740511607097202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Sheet1!$C$2:$C$3</c:f>
              <c:numCache>
                <c:formatCode>General</c:formatCode>
                <c:ptCount val="2"/>
                <c:pt idx="0">
                  <c:v>5.6350019840674292</c:v>
                </c:pt>
                <c:pt idx="1">
                  <c:v>5.8543071505772852</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Sheet1!$D$2:$D$3</c:f>
              <c:numCache>
                <c:formatCode>General</c:formatCode>
                <c:ptCount val="2"/>
                <c:pt idx="0">
                  <c:v>5.3437947378726198</c:v>
                </c:pt>
                <c:pt idx="1">
                  <c:v>5.5074133957026294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Sheet1!$C$2:$C$3</c:f>
              <c:numCache>
                <c:formatCode>General</c:formatCode>
                <c:ptCount val="2"/>
                <c:pt idx="0">
                  <c:v>8.2143723493366387</c:v>
                </c:pt>
                <c:pt idx="1">
                  <c:v>8.0617431320978952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Sheet1!$D$2:$D$3</c:f>
              <c:numCache>
                <c:formatCode>General</c:formatCode>
                <c:ptCount val="2"/>
                <c:pt idx="0">
                  <c:v>8.2197214917104535</c:v>
                </c:pt>
                <c:pt idx="1">
                  <c:v>8.2626349477245888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Sheet1!$C$2:$C$3</c:f>
              <c:numCache>
                <c:formatCode>General</c:formatCode>
                <c:ptCount val="2"/>
                <c:pt idx="0">
                  <c:v>6.3110890332046914</c:v>
                </c:pt>
                <c:pt idx="1">
                  <c:v>4.9680741023356996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Sheet1!$D$2:$D$3</c:f>
              <c:numCache>
                <c:formatCode>General</c:formatCode>
                <c:ptCount val="2"/>
                <c:pt idx="0">
                  <c:v>5.9576924744686739</c:v>
                </c:pt>
                <c:pt idx="1">
                  <c:v>5.8746872241711792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Sheet1!$C$2:$C$3</c:f>
              <c:numCache>
                <c:formatCode>General</c:formatCode>
                <c:ptCount val="2"/>
                <c:pt idx="1">
                  <c:v>4.3273120104502576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Sheet1!$D$2:$D$3</c:f>
              <c:numCache>
                <c:formatCode>General</c:formatCode>
                <c:ptCount val="2"/>
                <c:pt idx="0">
                  <c:v>4.3666305429329437</c:v>
                </c:pt>
                <c:pt idx="1">
                  <c:v>4.269855114164316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Sheet1!$C$2:$C$3</c:f>
              <c:numCache>
                <c:formatCode>General</c:formatCode>
                <c:ptCount val="2"/>
                <c:pt idx="0">
                  <c:v>6.6087267082366523</c:v>
                </c:pt>
                <c:pt idx="1">
                  <c:v>7.0889784759459884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Sheet1!$D$2:$D$3</c:f>
              <c:numCache>
                <c:formatCode>General</c:formatCode>
                <c:ptCount val="2"/>
                <c:pt idx="0">
                  <c:v>7.8378968047036741</c:v>
                </c:pt>
                <c:pt idx="1">
                  <c:v>7.9377322621114672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Sheet1!$C$2:$C$3</c:f>
              <c:numCache>
                <c:formatCode>General</c:formatCode>
                <c:ptCount val="2"/>
                <c:pt idx="1">
                  <c:v>5.8191252007872496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Sheet1!$D$2:$D$3</c:f>
              <c:numCache>
                <c:formatCode>General</c:formatCode>
                <c:ptCount val="2"/>
                <c:pt idx="0">
                  <c:v>5.8308029106149908</c:v>
                </c:pt>
                <c:pt idx="1">
                  <c:v>5.8741745222869772</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Sheet1!$C$2:$C$3</c:f>
              <c:numCache>
                <c:formatCode>General</c:formatCode>
                <c:ptCount val="2"/>
                <c:pt idx="0">
                  <c:v>4.7575879229624549</c:v>
                </c:pt>
                <c:pt idx="1">
                  <c:v>4.3767919165837039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Sheet1!$D$2:$D$3</c:f>
              <c:numCache>
                <c:formatCode>General</c:formatCode>
                <c:ptCount val="2"/>
                <c:pt idx="0">
                  <c:v>4.2916983930979447</c:v>
                </c:pt>
                <c:pt idx="1">
                  <c:v>4.370294794937192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Sheet1!$C$2:$C$3</c:f>
              <c:numCache>
                <c:formatCode>General</c:formatCode>
                <c:ptCount val="2"/>
                <c:pt idx="0">
                  <c:v>2.15361126081552</c:v>
                </c:pt>
                <c:pt idx="1">
                  <c:v>2.3113505672068491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Sheet1!$D$2:$D$3</c:f>
              <c:numCache>
                <c:formatCode>General</c:formatCode>
                <c:ptCount val="2"/>
                <c:pt idx="0">
                  <c:v>2.0936199419115029</c:v>
                </c:pt>
                <c:pt idx="1">
                  <c:v>2.166042399085196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Sheet1!$C$2:$C$3</c:f>
              <c:numCache>
                <c:formatCode>General</c:formatCode>
                <c:ptCount val="2"/>
                <c:pt idx="0">
                  <c:v>3.6424347329164952</c:v>
                </c:pt>
                <c:pt idx="1">
                  <c:v>3.406053113417284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Sheet1!$D$2:$D$3</c:f>
              <c:numCache>
                <c:formatCode>General</c:formatCode>
                <c:ptCount val="2"/>
                <c:pt idx="0">
                  <c:v>2.5065480625522261</c:v>
                </c:pt>
                <c:pt idx="1">
                  <c:v>2.514172421682729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5.5281380564366476</c:v>
                </c:pt>
                <c:pt idx="1">
                  <c:v>4.9680741023356996</c:v>
                </c:pt>
                <c:pt idx="2">
                  <c:v>7.0889784759459884</c:v>
                </c:pt>
                <c:pt idx="3">
                  <c:v>6.0714890679486002</c:v>
                </c:pt>
                <c:pt idx="4">
                  <c:v>4.013592731818945</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7.0839385332613949</c:v>
                </c:pt>
                <c:pt idx="1">
                  <c:v>5.8746872241711792</c:v>
                </c:pt>
                <c:pt idx="2">
                  <c:v>7.9377322621114672</c:v>
                </c:pt>
                <c:pt idx="3">
                  <c:v>6.6719474101139937</c:v>
                </c:pt>
                <c:pt idx="4">
                  <c:v>4.5936550566706504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Sheet1!$C$2:$C$3</c:f>
              <c:numCache>
                <c:formatCode>General</c:formatCode>
                <c:ptCount val="2"/>
                <c:pt idx="0">
                  <c:v>2.7461901057569369</c:v>
                </c:pt>
                <c:pt idx="1">
                  <c:v>2.360408748090741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Sheet1!$D$2:$D$3</c:f>
              <c:numCache>
                <c:formatCode>General</c:formatCode>
                <c:ptCount val="2"/>
                <c:pt idx="0">
                  <c:v>1.6685313728065121</c:v>
                </c:pt>
                <c:pt idx="1">
                  <c:v>1.6866801298939851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Sheet1!$C$2:$C$3</c:f>
              <c:numCache>
                <c:formatCode>General</c:formatCode>
                <c:ptCount val="2"/>
                <c:pt idx="0">
                  <c:v>5.8993727641310336</c:v>
                </c:pt>
                <c:pt idx="1">
                  <c:v>4.013592731818945</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Sheet1!$D$2:$D$3</c:f>
              <c:numCache>
                <c:formatCode>General</c:formatCode>
                <c:ptCount val="2"/>
                <c:pt idx="0">
                  <c:v>4.5844314215493087</c:v>
                </c:pt>
                <c:pt idx="1">
                  <c:v>4.5936550566706504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Sheet1!$C$2:$C$3</c:f>
              <c:numCache>
                <c:formatCode>General</c:formatCode>
                <c:ptCount val="2"/>
                <c:pt idx="0">
                  <c:v>6.3109915470506088</c:v>
                </c:pt>
                <c:pt idx="1">
                  <c:v>5.3563382112703879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Sheet1!$D$2:$D$3</c:f>
              <c:numCache>
                <c:formatCode>General</c:formatCode>
                <c:ptCount val="2"/>
                <c:pt idx="0">
                  <c:v>5.8043502587453002</c:v>
                </c:pt>
                <c:pt idx="1">
                  <c:v>5.8824670161889134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Sheet1!$C$2:$C$3</c:f>
              <c:numCache>
                <c:formatCode>General</c:formatCode>
                <c:ptCount val="2"/>
                <c:pt idx="0">
                  <c:v>5.7337333599890377</c:v>
                </c:pt>
                <c:pt idx="1">
                  <c:v>5.1785533144055442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Sheet1!$D$2:$D$3</c:f>
              <c:numCache>
                <c:formatCode>General</c:formatCode>
                <c:ptCount val="2"/>
                <c:pt idx="0">
                  <c:v>4.208572136171508</c:v>
                </c:pt>
                <c:pt idx="1">
                  <c:v>4.4765169467771369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Q38. Do you feel the support provided meets your needs?</c:v>
                  </c:pt>
                </c:lvl>
              </c:multiLvlStrCache>
            </c:multiLvlStrRef>
          </c:cat>
          <c:val>
            <c:numRef>
              <c:f>Sheet1!$C$2:$C$3</c:f>
              <c:numCache>
                <c:formatCode>General</c:formatCode>
                <c:ptCount val="2"/>
                <c:pt idx="0">
                  <c:v>5.274871879074797</c:v>
                </c:pt>
                <c:pt idx="1">
                  <c:v>6.6698451614684231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Q38. Do you feel the support provided meets your needs?</c:v>
                  </c:pt>
                </c:lvl>
              </c:multiLvlStrCache>
            </c:multiLvlStrRef>
          </c:cat>
          <c:val>
            <c:numRef>
              <c:f>Sheet1!$D$2:$D$3</c:f>
              <c:numCache>
                <c:formatCode>General</c:formatCode>
                <c:ptCount val="2"/>
                <c:pt idx="0">
                  <c:v>5.0431794632468963</c:v>
                </c:pt>
                <c:pt idx="1">
                  <c:v>5.3211436403670049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Sheet1!$C$2:$C$3</c:f>
              <c:numCache>
                <c:formatCode>General</c:formatCode>
                <c:ptCount val="2"/>
                <c:pt idx="0">
                  <c:v>8.3914857898139523</c:v>
                </c:pt>
                <c:pt idx="1">
                  <c:v>7.8481490052556966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Sheet1!$D$2:$D$3</c:f>
              <c:numCache>
                <c:formatCode>General</c:formatCode>
                <c:ptCount val="2"/>
                <c:pt idx="0">
                  <c:v>7.904616335664632</c:v>
                </c:pt>
                <c:pt idx="1">
                  <c:v>7.9457520492176377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Sheet1!$C$2:$C$3</c:f>
              <c:numCache>
                <c:formatCode>General</c:formatCode>
                <c:ptCount val="2"/>
                <c:pt idx="0">
                  <c:v>7.9124007665509772</c:v>
                </c:pt>
                <c:pt idx="1">
                  <c:v>7.5688201704200679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Sheet1!$D$2:$D$3</c:f>
              <c:numCache>
                <c:formatCode>General</c:formatCode>
                <c:ptCount val="2"/>
                <c:pt idx="0">
                  <c:v>7.8690410712376284</c:v>
                </c:pt>
                <c:pt idx="1">
                  <c:v>7.86946615640234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Sheet1!$C$2:$C$3</c:f>
              <c:numCache>
                <c:formatCode>General</c:formatCode>
                <c:ptCount val="2"/>
                <c:pt idx="0">
                  <c:v>6.5793690833860756</c:v>
                </c:pt>
                <c:pt idx="1">
                  <c:v>6.0714890679486002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Sheet1!$D$2:$D$3</c:f>
              <c:numCache>
                <c:formatCode>General</c:formatCode>
                <c:ptCount val="2"/>
                <c:pt idx="0">
                  <c:v>6.6824730566302666</c:v>
                </c:pt>
                <c:pt idx="1">
                  <c:v>6.6719474101139937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Sheet1!$C$2:$C$3</c:f>
              <c:numCache>
                <c:formatCode>General</c:formatCode>
                <c:ptCount val="2"/>
                <c:pt idx="0">
                  <c:v>2.9914146370945041</c:v>
                </c:pt>
                <c:pt idx="1">
                  <c:v>3.1937421964239001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Sheet1!$D$2:$D$3</c:f>
              <c:numCache>
                <c:formatCode>General</c:formatCode>
                <c:ptCount val="2"/>
                <c:pt idx="0">
                  <c:v>2.6709575067200149</c:v>
                </c:pt>
                <c:pt idx="1">
                  <c:v>2.8145299561714601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6.6698451614684231</c:v>
                </c:pt>
                <c:pt idx="1">
                  <c:v>3.406053113417284</c:v>
                </c:pt>
                <c:pt idx="2">
                  <c:v>5.1785533144055442</c:v>
                </c:pt>
                <c:pt idx="3">
                  <c:v>2.360408748090741</c:v>
                </c:pt>
                <c:pt idx="4">
                  <c:v>3.1937421964239001</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5.3211436403670049</c:v>
                </c:pt>
                <c:pt idx="1">
                  <c:v>2.514172421682729</c:v>
                </c:pt>
                <c:pt idx="2">
                  <c:v>4.4765169467771369</c:v>
                </c:pt>
                <c:pt idx="3">
                  <c:v>1.6866801298939851</c:v>
                </c:pt>
                <c:pt idx="4">
                  <c:v>2.8145299561714601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06/03/2025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06/03/2025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5DD87-BBF0-9077-F1A7-76D912F8AE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35070B-158F-0C00-9FFE-082AD6A2CE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C3079A3-38D8-2BC3-0105-AD434D3072C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FF7873B-02E4-8BEC-2056-2E79A222FA5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92503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5A152-20CD-A2E8-73D2-F8F4883FCB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0C18CE-8E4C-CAC8-0986-204CBBF35C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40A137D-DC49-CC43-7CE9-9326805610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C105997-2BF3-357E-14EA-C5809C0ACA1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581731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284DD-9BE1-CC66-2CD3-CC6E7B1D1D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AF6C07-3363-A72B-B565-78183E5C459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C2F58CF-7188-782C-BF08-E1A458A5227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943F193-0C2B-D77A-9AE9-A20C067FF27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542687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70515-968E-8561-53FF-74191A9FE8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01ADD-CC7C-4E82-6D1E-F3AB02F8B06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BE70106-31D6-F2F7-40CA-AE6B38CD07C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7D7095E-4263-B34D-2328-1BE80565A97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9646516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5.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5.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79751" y="6032745"/>
            <a:ext cx="1649489" cy="612569"/>
          </a:xfrm>
          <a:prstGeom prst="rect">
            <a:avLst/>
          </a:prstGeom>
        </p:spPr>
      </p:pic>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926239"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05532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a:t>
            </a:r>
            <a:r>
              <a:rPr lang="en-GB" sz="800">
                <a:solidFill>
                  <a:schemeClr val="bg1"/>
                </a:solidFill>
                <a:latin typeface="Arial" panose="020B0604020202020204" pitchFamily="34" charset="0"/>
                <a:cs typeface="Arial" panose="020B0604020202020204" pitchFamily="34" charset="0"/>
              </a:rPr>
              <a:t>|  R1C | Solent NHS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478481" y="610565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08257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 </a:t>
            </a:r>
            <a:r>
              <a:rPr lang="en-GB" sz="800">
                <a:solidFill>
                  <a:schemeClr val="bg1"/>
                </a:solidFill>
                <a:latin typeface="Arial" panose="020B0604020202020204" pitchFamily="34" charset="0"/>
                <a:cs typeface="Arial" panose="020B0604020202020204" pitchFamily="34" charset="0"/>
              </a:rPr>
              <a:t>| R1C | Solent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302647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2024 </a:t>
            </a:r>
            <a:r>
              <a:rPr lang="en-GB" sz="800">
                <a:solidFill>
                  <a:schemeClr val="tx1">
                    <a:lumMod val="75000"/>
                    <a:lumOff val="25000"/>
                  </a:schemeClr>
                </a:solidFill>
                <a:latin typeface="Arial" panose="020B0604020202020204" pitchFamily="34" charset="0"/>
                <a:cs typeface="Arial" panose="020B0604020202020204" pitchFamily="34" charset="0"/>
              </a:rPr>
              <a:t>| R1C | Solent NHS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8.xml"/><Relationship Id="rId18" Type="http://schemas.openxmlformats.org/officeDocument/2006/relationships/slide" Target="slide30.xml"/><Relationship Id="rId26" Type="http://schemas.openxmlformats.org/officeDocument/2006/relationships/slide" Target="slide45.xml"/><Relationship Id="rId39" Type="http://schemas.openxmlformats.org/officeDocument/2006/relationships/slide" Target="slide46.xml"/><Relationship Id="rId21" Type="http://schemas.openxmlformats.org/officeDocument/2006/relationships/slide" Target="slide37.xml"/><Relationship Id="rId34" Type="http://schemas.openxmlformats.org/officeDocument/2006/relationships/slide" Target="slide58.xml"/><Relationship Id="rId42" Type="http://schemas.openxmlformats.org/officeDocument/2006/relationships/slide" Target="slide11.xml"/><Relationship Id="rId7" Type="http://schemas.openxmlformats.org/officeDocument/2006/relationships/slide" Target="slide7.xml"/><Relationship Id="rId2" Type="http://schemas.openxmlformats.org/officeDocument/2006/relationships/notesSlide" Target="../notesSlides/notesSlide2.xml"/><Relationship Id="rId16" Type="http://schemas.openxmlformats.org/officeDocument/2006/relationships/slide" Target="slide25.xml"/><Relationship Id="rId20" Type="http://schemas.openxmlformats.org/officeDocument/2006/relationships/slide" Target="slide34.xml"/><Relationship Id="rId29" Type="http://schemas.openxmlformats.org/officeDocument/2006/relationships/slide" Target="slide50.xml"/><Relationship Id="rId41" Type="http://schemas.openxmlformats.org/officeDocument/2006/relationships/slide" Target="slide66.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12.xml"/><Relationship Id="rId24" Type="http://schemas.openxmlformats.org/officeDocument/2006/relationships/slide" Target="slide43.xml"/><Relationship Id="rId32" Type="http://schemas.openxmlformats.org/officeDocument/2006/relationships/slide" Target="slide56.xml"/><Relationship Id="rId37" Type="http://schemas.openxmlformats.org/officeDocument/2006/relationships/slide" Target="slide63.xml"/><Relationship Id="rId40" Type="http://schemas.openxmlformats.org/officeDocument/2006/relationships/slide" Target="slide65.xml"/><Relationship Id="rId5" Type="http://schemas.openxmlformats.org/officeDocument/2006/relationships/slide" Target="slide5.xml"/><Relationship Id="rId15" Type="http://schemas.openxmlformats.org/officeDocument/2006/relationships/slide" Target="slide23.xml"/><Relationship Id="rId23" Type="http://schemas.openxmlformats.org/officeDocument/2006/relationships/slide" Target="slide41.xml"/><Relationship Id="rId28" Type="http://schemas.openxmlformats.org/officeDocument/2006/relationships/slide" Target="slide48.xml"/><Relationship Id="rId36" Type="http://schemas.openxmlformats.org/officeDocument/2006/relationships/slide" Target="slide62.xml"/><Relationship Id="rId10" Type="http://schemas.openxmlformats.org/officeDocument/2006/relationships/slide" Target="slide10.xml"/><Relationship Id="rId19" Type="http://schemas.openxmlformats.org/officeDocument/2006/relationships/slide" Target="slide32.xml"/><Relationship Id="rId31" Type="http://schemas.openxmlformats.org/officeDocument/2006/relationships/slide" Target="slide52.xml"/><Relationship Id="rId44" Type="http://schemas.openxmlformats.org/officeDocument/2006/relationships/slide" Target="slide14.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21.xml"/><Relationship Id="rId22" Type="http://schemas.openxmlformats.org/officeDocument/2006/relationships/slide" Target="slide39.xml"/><Relationship Id="rId27" Type="http://schemas.openxmlformats.org/officeDocument/2006/relationships/slide" Target="slide47.xml"/><Relationship Id="rId30" Type="http://schemas.openxmlformats.org/officeDocument/2006/relationships/slide" Target="slide51.xml"/><Relationship Id="rId35" Type="http://schemas.openxmlformats.org/officeDocument/2006/relationships/slide" Target="slide61.xml"/><Relationship Id="rId43" Type="http://schemas.openxmlformats.org/officeDocument/2006/relationships/slide" Target="slide55.xml"/><Relationship Id="rId8" Type="http://schemas.openxmlformats.org/officeDocument/2006/relationships/slide" Target="slide8.xml"/><Relationship Id="rId3" Type="http://schemas.openxmlformats.org/officeDocument/2006/relationships/slide" Target="slide3.xml"/><Relationship Id="rId12" Type="http://schemas.openxmlformats.org/officeDocument/2006/relationships/slide" Target="slide16.xml"/><Relationship Id="rId17" Type="http://schemas.openxmlformats.org/officeDocument/2006/relationships/slide" Target="slide28.xml"/><Relationship Id="rId25" Type="http://schemas.openxmlformats.org/officeDocument/2006/relationships/slide" Target="slide13.xml"/><Relationship Id="rId33" Type="http://schemas.openxmlformats.org/officeDocument/2006/relationships/slide" Target="slide57.xml"/><Relationship Id="rId38" Type="http://schemas.openxmlformats.org/officeDocument/2006/relationships/slide" Target="slide64.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21.xml"/></Relationships>
</file>

<file path=ppt/slides/_rels/slide2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2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2.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40.xml"/></Relationships>
</file>

<file path=ppt/slides/_rels/slide34.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5.xml"/><Relationship Id="rId5" Type="http://schemas.openxmlformats.org/officeDocument/2006/relationships/chart" Target="../charts/chart44.xml"/><Relationship Id="rId4" Type="http://schemas.openxmlformats.org/officeDocument/2006/relationships/chart" Target="../charts/chart43.xml"/></Relationships>
</file>

<file path=ppt/slides/_rels/slide3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7.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9.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www.cqc.org.uk/publications/surveys/surveys" TargetMode="External"/><Relationship Id="rId4" Type="http://schemas.openxmlformats.org/officeDocument/2006/relationships/hyperlink" Target="https://nhssurveys.org/"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41.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3.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5-community-mental-health/" TargetMode="External"/><Relationship Id="rId5" Type="http://schemas.openxmlformats.org/officeDocument/2006/relationships/slide" Target="slide13.xml"/><Relationship Id="rId4" Type="http://schemas.openxmlformats.org/officeDocument/2006/relationships/hyperlink" Target="https://nhssurveys.org/wp-content/surveys/05-community-mental-health/04-analysis-reporting/2024/Scored%20Questionnaire.pdf"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65.xml"/></Relationships>
</file>

<file path=ppt/slides/_rels/slide51.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7.xml"/></Relationships>
</file>

<file path=ppt/slides/_rels/slide52.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3.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4.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57.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76.xml"/></Relationships>
</file>

<file path=ppt/slides/_rels/slide58.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8.xml"/></Relationships>
</file>

<file path=ppt/slides/_rels/slide59.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80.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www.cqc.org.uk/cmh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82.xml"/></Relationships>
</file>

<file path=ppt/slides/_rels/slide61.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84.xml"/></Relationships>
</file>

<file path=ppt/slides/_rels/slide62.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86.xml"/></Relationships>
</file>

<file path=ppt/slides/_rels/slide63.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443198"/>
          </a:xfrm>
        </p:spPr>
        <p:txBody>
          <a:bodyPr/>
          <a:lstStyle/>
          <a:p>
            <a:r>
              <a:rPr lang="en-GB" sz="3200">
                <a:latin typeface="Arial" panose="020B0604020202020204" pitchFamily="34" charset="0"/>
                <a:cs typeface="Arial" panose="020B0604020202020204" pitchFamily="34" charset="0"/>
              </a:rPr>
              <a:t>Solent NHS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br>
              <a:rPr lang="en-GB" sz="4000" dirty="0"/>
            </a:b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970657676"/>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1075192525"/>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741737236"/>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10 Support in accessing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Q38. Do you feel the support provided meets your needs?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Q33_3. In the last 12 months, did your NHS mental health team give you any help or advice with finding support for…Financial advice or benefits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10 Support in accessing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Q35. Has your NHS mental health team asked if you need support to access your care and treatment?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Q33_4. In the last 12 months, did your NHS mental health team give you any help or advice with finding support for…Cost of living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13 Feedback</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Q41. Aside from this questionnaire, in the last 12 months, have you been asked by NHS mental health services to give your views on the quality of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460492268"/>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Was the support offered appropriate for your mental health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Q29. Thinking about the last time you contacted this person or team, did you get the help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Q27. Would you know who to contact out of office hours within the NHS if you had a crisis?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12 Overall experience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Q39. Overall, in the last 12 months, how was your experience of using the NHS mental health services?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Q32. In the last 12 months, has your NHS mental health team supported you with your physical health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Solent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Support in accessing care</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support provided met service users'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Support with other areas of life: </a:t>
            </a:r>
            <a:r>
              <a:rPr kumimoji="0" lang="en-GB" sz="1200" b="0" i="0" u="none" strike="noStrike" kern="1200" cap="none" spc="0" normalizeH="0" baseline="0" noProof="0">
                <a:ln>
                  <a:noFill/>
                </a:ln>
                <a:solidFill>
                  <a:prstClr val="black"/>
                </a:solidFill>
                <a:effectLst/>
                <a:uLnTx/>
                <a:uFillTx/>
                <a:latin typeface="Arial"/>
                <a:ea typeface="+mj-ea"/>
                <a:cs typeface="+mj-cs"/>
              </a:rPr>
              <a:t>service users being given help or advice with finding support for financial advice or benefits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Support in accessing care: </a:t>
            </a:r>
            <a:r>
              <a:rPr lang="en-GB" sz="1200" b="0">
                <a:solidFill>
                  <a:prstClr val="black"/>
                </a:solidFill>
                <a:latin typeface="Arial"/>
              </a:rPr>
              <a:t>NHS mental health team asked if service users needed support to access their care and treatment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Support with other areas of life: </a:t>
            </a:r>
            <a:r>
              <a:rPr lang="en-GB" sz="1200" b="0">
                <a:solidFill>
                  <a:prstClr val="black"/>
                </a:solidFill>
                <a:latin typeface="Arial"/>
              </a:rPr>
              <a:t>service users being given help or advice with finding support for the cost of living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Feedback:</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NHS mental health services asking service users for their views on the quality of their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while waiting</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offered appropriate support while waiting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Crisis care support: </a:t>
            </a:r>
            <a:r>
              <a:rPr kumimoji="0" lang="en-GB" sz="1200" b="0" i="0" u="none" strike="noStrike" kern="1200" cap="none" spc="0" normalizeH="0" baseline="0" noProof="0">
                <a:ln>
                  <a:noFill/>
                </a:ln>
                <a:solidFill>
                  <a:prstClr val="black"/>
                </a:solidFill>
                <a:effectLst/>
                <a:uLnTx/>
                <a:uFillTx/>
                <a:latin typeface="Arial"/>
                <a:ea typeface="+mj-ea"/>
                <a:cs typeface="+mj-cs"/>
              </a:rPr>
              <a:t>service users getting help needed when they last contacted the crisis team</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Crisis care access: </a:t>
            </a:r>
            <a:r>
              <a:rPr lang="en-GB" sz="1200" b="0" noProof="0">
                <a:solidFill>
                  <a:prstClr val="black"/>
                </a:solidFill>
                <a:latin typeface="Arial"/>
              </a:rPr>
              <a:t>service users knowing who to contact out of hours in the NHS if they had a crisis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Overall experience: </a:t>
            </a:r>
            <a:r>
              <a:rPr lang="en-GB" sz="1200" b="0">
                <a:solidFill>
                  <a:prstClr val="black"/>
                </a:solidFill>
                <a:latin typeface="Arial"/>
              </a:rPr>
              <a:t>overall experience of NHS mental health services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with other areas of life:</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service users being given support with physical health needs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191</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FFD26335-C700-CD02-4520-822E6EE6A7B8}"/>
              </a:ext>
            </a:extLst>
          </p:cNvPr>
          <p:cNvPicPr>
            <a:picLocks noChangeAspect="1"/>
          </p:cNvPicPr>
          <p:nvPr/>
        </p:nvPicPr>
        <p:blipFill>
          <a:blip r:embed="rId4"/>
          <a:stretch>
            <a:fillRect/>
          </a:stretch>
        </p:blipFill>
        <p:spPr>
          <a:xfrm>
            <a:off x="6023937" y="1801346"/>
            <a:ext cx="5745907" cy="2222975"/>
          </a:xfrm>
          <a:prstGeom prst="rect">
            <a:avLst/>
          </a:prstGeom>
        </p:spPr>
      </p:pic>
      <p:pic>
        <p:nvPicPr>
          <p:cNvPr id="10" name="Picture 9">
            <a:extLst>
              <a:ext uri="{FF2B5EF4-FFF2-40B4-BE49-F238E27FC236}">
                <a16:creationId xmlns:a16="http://schemas.microsoft.com/office/drawing/2014/main" id="{54D5E83F-0183-C191-97B1-A5967DD13B83}"/>
              </a:ext>
            </a:extLst>
          </p:cNvPr>
          <p:cNvPicPr>
            <a:picLocks noChangeAspect="1"/>
          </p:cNvPicPr>
          <p:nvPr/>
        </p:nvPicPr>
        <p:blipFill>
          <a:blip r:embed="rId5"/>
          <a:stretch>
            <a:fillRect/>
          </a:stretch>
        </p:blipFill>
        <p:spPr>
          <a:xfrm>
            <a:off x="6372224" y="4709667"/>
            <a:ext cx="5191126" cy="176333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1"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60267525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157557519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1313989123"/>
              </p:ext>
            </p:extLst>
          </p:nvPr>
        </p:nvGraphicFramePr>
        <p:xfrm>
          <a:off x="140735" y="2451654"/>
          <a:ext cx="8246527" cy="189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40735" y="1551654"/>
            <a:ext cx="8246527" cy="1836000"/>
            <a:chOff x="380078" y="1436455"/>
            <a:chExt cx="8246527" cy="1620000"/>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2199911482"/>
                </p:ext>
              </p:extLst>
            </p:nvPr>
          </p:nvGraphicFramePr>
          <p:xfrm>
            <a:off x="380078" y="1436455"/>
            <a:ext cx="8246527" cy="1620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a16="http://schemas.microsoft.com/office/drawing/2014/main" id="{6DEA00FC-122B-472B-9508-9EDD0EEC6DED}"/>
              </a:ext>
            </a:extLst>
          </p:cNvPr>
          <p:cNvSpPr/>
          <p:nvPr/>
        </p:nvSpPr>
        <p:spPr>
          <a:xfrm>
            <a:off x="10590763" y="1783425"/>
            <a:ext cx="1400766" cy="2525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755783454"/>
              </p:ext>
            </p:extLst>
          </p:nvPr>
        </p:nvGraphicFramePr>
        <p:xfrm>
          <a:off x="8608979" y="2036023"/>
          <a:ext cx="3379759" cy="205934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38499">
                  <a:extLst>
                    <a:ext uri="{9D8B030D-6E8A-4147-A177-3AD203B41FA5}">
                      <a16:colId xmlns:a16="http://schemas.microsoft.com/office/drawing/2014/main" val="4049772561"/>
                    </a:ext>
                  </a:extLst>
                </a:gridCol>
                <a:gridCol w="696226">
                  <a:extLst>
                    <a:ext uri="{9D8B030D-6E8A-4147-A177-3AD203B41FA5}">
                      <a16:colId xmlns:a16="http://schemas.microsoft.com/office/drawing/2014/main" val="761297345"/>
                    </a:ext>
                  </a:extLst>
                </a:gridCol>
                <a:gridCol w="468258">
                  <a:extLst>
                    <a:ext uri="{9D8B030D-6E8A-4147-A177-3AD203B41FA5}">
                      <a16:colId xmlns:a16="http://schemas.microsoft.com/office/drawing/2014/main" val="2986169346"/>
                    </a:ext>
                  </a:extLst>
                </a:gridCol>
                <a:gridCol w="468259">
                  <a:extLst>
                    <a:ext uri="{9D8B030D-6E8A-4147-A177-3AD203B41FA5}">
                      <a16:colId xmlns:a16="http://schemas.microsoft.com/office/drawing/2014/main" val="2645485451"/>
                    </a:ext>
                  </a:extLst>
                </a:gridCol>
                <a:gridCol w="468258">
                  <a:extLst>
                    <a:ext uri="{9D8B030D-6E8A-4147-A177-3AD203B41FA5}">
                      <a16:colId xmlns:a16="http://schemas.microsoft.com/office/drawing/2014/main" val="457178370"/>
                    </a:ext>
                  </a:extLst>
                </a:gridCol>
                <a:gridCol w="468259">
                  <a:extLst>
                    <a:ext uri="{9D8B030D-6E8A-4147-A177-3AD203B41FA5}">
                      <a16:colId xmlns:a16="http://schemas.microsoft.com/office/drawing/2014/main" val="1607234817"/>
                    </a:ext>
                  </a:extLst>
                </a:gridCol>
              </a:tblGrid>
              <a:tr h="5414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0465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95296022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358297893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1472692750"/>
              </p:ext>
            </p:extLst>
          </p:nvPr>
        </p:nvGraphicFramePr>
        <p:xfrm>
          <a:off x="153010" y="4050164"/>
          <a:ext cx="8246527" cy="169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1328194526"/>
              </p:ext>
            </p:extLst>
          </p:nvPr>
        </p:nvGraphicFramePr>
        <p:xfrm>
          <a:off x="153010" y="3162232"/>
          <a:ext cx="8246527" cy="18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67457859"/>
              </p:ext>
            </p:extLst>
          </p:nvPr>
        </p:nvGraphicFramePr>
        <p:xfrm>
          <a:off x="153010" y="2348524"/>
          <a:ext cx="8246527" cy="183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3012" y="1436456"/>
            <a:ext cx="8246527" cy="1818000"/>
            <a:chOff x="380078" y="1436456"/>
            <a:chExt cx="8246527" cy="1556833"/>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097496230"/>
                </p:ext>
              </p:extLst>
            </p:nvPr>
          </p:nvGraphicFramePr>
          <p:xfrm>
            <a:off x="380078" y="1436456"/>
            <a:ext cx="8246527" cy="1556833"/>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86174" y="1762048"/>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3487307759"/>
              </p:ext>
            </p:extLst>
          </p:nvPr>
        </p:nvGraphicFramePr>
        <p:xfrm>
          <a:off x="8570069" y="2032000"/>
          <a:ext cx="3382326" cy="405284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4326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97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73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 name="Group 11">
            <a:extLst>
              <a:ext uri="{FF2B5EF4-FFF2-40B4-BE49-F238E27FC236}">
                <a16:creationId xmlns:a16="http://schemas.microsoft.com/office/drawing/2014/main" id="{05A0965C-01B0-6214-2423-970A2105207B}"/>
              </a:ext>
            </a:extLst>
          </p:cNvPr>
          <p:cNvGrpSpPr/>
          <p:nvPr/>
        </p:nvGrpSpPr>
        <p:grpSpPr>
          <a:xfrm>
            <a:off x="1792734" y="869860"/>
            <a:ext cx="1731876" cy="2121248"/>
            <a:chOff x="628769" y="884677"/>
            <a:chExt cx="1731876" cy="1764444"/>
          </a:xfrm>
        </p:grpSpPr>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628769" y="88467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628769"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628769" y="2012724"/>
              <a:ext cx="1731876" cy="32536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628769" y="2338090"/>
              <a:ext cx="1731876" cy="31103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11" name="Group 10">
            <a:extLst>
              <a:ext uri="{FF2B5EF4-FFF2-40B4-BE49-F238E27FC236}">
                <a16:creationId xmlns:a16="http://schemas.microsoft.com/office/drawing/2014/main" id="{2B273FD4-B3CA-0D8E-8633-BA796B4D4BCA}"/>
              </a:ext>
            </a:extLst>
          </p:cNvPr>
          <p:cNvGrpSpPr/>
          <p:nvPr/>
        </p:nvGrpSpPr>
        <p:grpSpPr>
          <a:xfrm>
            <a:off x="3701001" y="877396"/>
            <a:ext cx="1731877" cy="2205988"/>
            <a:chOff x="2830793" y="859492"/>
            <a:chExt cx="1731877" cy="2030243"/>
          </a:xfrm>
        </p:grpSpPr>
        <p:sp>
          <p:nvSpPr>
            <p:cNvPr id="24" name="Rectangle 23" descr="Headline results" title="Section 2">
              <a:hlinkClick r:id="rId7" action="ppaction://hlinksldjump"/>
              <a:extLst>
                <a:ext uri="{FF2B5EF4-FFF2-40B4-BE49-F238E27FC236}">
                  <a16:creationId xmlns:a16="http://schemas.microsoft.com/office/drawing/2014/main" id="{908F9A59-76F8-4F59-8D74-8E768F473729}"/>
                </a:ext>
              </a:extLst>
            </p:cNvPr>
            <p:cNvSpPr/>
            <p:nvPr/>
          </p:nvSpPr>
          <p:spPr>
            <a:xfrm>
              <a:off x="2830794" y="8594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8" action="ppaction://hlinksldjump"/>
              <a:extLst>
                <a:ext uri="{FF2B5EF4-FFF2-40B4-BE49-F238E27FC236}">
                  <a16:creationId xmlns:a16="http://schemas.microsoft.com/office/drawing/2014/main" id="{A123B665-4E67-D29D-AAA5-70B4C1419347}"/>
                </a:ext>
              </a:extLst>
            </p:cNvPr>
            <p:cNvSpPr/>
            <p:nvPr/>
          </p:nvSpPr>
          <p:spPr>
            <a:xfrm>
              <a:off x="2830794"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9" action="ppaction://hlinksldjump"/>
              <a:extLst>
                <a:ext uri="{FF2B5EF4-FFF2-40B4-BE49-F238E27FC236}">
                  <a16:creationId xmlns:a16="http://schemas.microsoft.com/office/drawing/2014/main" id="{8EEC548F-71BF-7FE7-381C-F33C6A31A788}"/>
                </a:ext>
              </a:extLst>
            </p:cNvPr>
            <p:cNvSpPr/>
            <p:nvPr/>
          </p:nvSpPr>
          <p:spPr>
            <a:xfrm>
              <a:off x="2830794" y="2021082"/>
              <a:ext cx="1731876" cy="359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0" action="ppaction://hlinksldjump"/>
              <a:extLst>
                <a:ext uri="{FF2B5EF4-FFF2-40B4-BE49-F238E27FC236}">
                  <a16:creationId xmlns:a16="http://schemas.microsoft.com/office/drawing/2014/main" id="{CB66034D-F183-1AE1-2054-9B13E81CC611}"/>
                </a:ext>
              </a:extLst>
            </p:cNvPr>
            <p:cNvSpPr/>
            <p:nvPr/>
          </p:nvSpPr>
          <p:spPr>
            <a:xfrm>
              <a:off x="2830793" y="2382736"/>
              <a:ext cx="1727863" cy="506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grpSp>
        <p:nvGrpSpPr>
          <p:cNvPr id="69" name="Group 68">
            <a:extLst>
              <a:ext uri="{FF2B5EF4-FFF2-40B4-BE49-F238E27FC236}">
                <a16:creationId xmlns:a16="http://schemas.microsoft.com/office/drawing/2014/main" id="{720EC99E-13AD-268F-A000-6C58EACABB99}"/>
              </a:ext>
            </a:extLst>
          </p:cNvPr>
          <p:cNvGrpSpPr/>
          <p:nvPr/>
        </p:nvGrpSpPr>
        <p:grpSpPr>
          <a:xfrm>
            <a:off x="5658130" y="869860"/>
            <a:ext cx="1747232" cy="5729722"/>
            <a:chOff x="4542748" y="912106"/>
            <a:chExt cx="1747232" cy="5536710"/>
          </a:xfrm>
        </p:grpSpPr>
        <p:sp>
          <p:nvSpPr>
            <p:cNvPr id="25" name="Rectangle 24" descr="Benchmarking" title="Section 3">
              <a:hlinkClick r:id="rId11" action="ppaction://hlinksldjump"/>
              <a:extLst>
                <a:ext uri="{FF2B5EF4-FFF2-40B4-BE49-F238E27FC236}">
                  <a16:creationId xmlns:a16="http://schemas.microsoft.com/office/drawing/2014/main" id="{EA1645F7-304F-4EE5-A389-9616276616EB}"/>
                </a:ext>
              </a:extLst>
            </p:cNvPr>
            <p:cNvSpPr/>
            <p:nvPr/>
          </p:nvSpPr>
          <p:spPr>
            <a:xfrm>
              <a:off x="4550775" y="912106"/>
              <a:ext cx="1731876" cy="82068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p:nvPr/>
          </p:nvSpPr>
          <p:spPr>
            <a:xfrm>
              <a:off x="4550775" y="2353870"/>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4553381" y="266499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4553381" y="296589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4550775" y="3253794"/>
              <a:ext cx="1731876" cy="39588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Involvement in care </a:t>
              </a: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4550775" y="3613104"/>
              <a:ext cx="1731876" cy="326648"/>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Medication</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4550775" y="3930350"/>
              <a:ext cx="1731876" cy="30035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Psychological Therapies </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4550775" y="42307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Crisis Care Support </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4550775" y="45251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Crisis Care Access </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4550775" y="4819505"/>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4550775" y="514281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2" action="ppaction://hlinksldjump"/>
              <a:extLst>
                <a:ext uri="{FF2B5EF4-FFF2-40B4-BE49-F238E27FC236}">
                  <a16:creationId xmlns:a16="http://schemas.microsoft.com/office/drawing/2014/main" id="{3ACD54E0-24EE-44C5-A2F9-B801028CDD97}"/>
                </a:ext>
              </a:extLst>
            </p:cNvPr>
            <p:cNvSpPr/>
            <p:nvPr/>
          </p:nvSpPr>
          <p:spPr>
            <a:xfrm>
              <a:off x="4550775" y="5461982"/>
              <a:ext cx="1731876" cy="3315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3" action="ppaction://hlinksldjump"/>
              <a:extLst>
                <a:ext uri="{FF2B5EF4-FFF2-40B4-BE49-F238E27FC236}">
                  <a16:creationId xmlns:a16="http://schemas.microsoft.com/office/drawing/2014/main" id="{F88FD43B-9041-5DD4-BAC1-4F221438979F}"/>
                </a:ext>
              </a:extLst>
            </p:cNvPr>
            <p:cNvSpPr/>
            <p:nvPr/>
          </p:nvSpPr>
          <p:spPr>
            <a:xfrm>
              <a:off x="4542748" y="5800596"/>
              <a:ext cx="1731876" cy="32905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4" action="ppaction://hlinksldjump"/>
              <a:extLst>
                <a:ext uri="{FF2B5EF4-FFF2-40B4-BE49-F238E27FC236}">
                  <a16:creationId xmlns:a16="http://schemas.microsoft.com/office/drawing/2014/main" id="{9B8D2695-C86E-583D-5592-16868118F344}"/>
                </a:ext>
              </a:extLst>
            </p:cNvPr>
            <p:cNvSpPr/>
            <p:nvPr/>
          </p:nvSpPr>
          <p:spPr>
            <a:xfrm>
              <a:off x="4542748" y="6129646"/>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13. Feedback </a:t>
              </a:r>
            </a:p>
          </p:txBody>
        </p:sp>
        <p:sp>
          <p:nvSpPr>
            <p:cNvPr id="42" name="Rectangle 41">
              <a:hlinkClick r:id="rId25" action="ppaction://hlinksldjump"/>
              <a:extLst>
                <a:ext uri="{FF2B5EF4-FFF2-40B4-BE49-F238E27FC236}">
                  <a16:creationId xmlns:a16="http://schemas.microsoft.com/office/drawing/2014/main" id="{26A36D8D-6D41-BD55-BC20-32CDA1D6E6A1}"/>
                </a:ext>
              </a:extLst>
            </p:cNvPr>
            <p:cNvSpPr/>
            <p:nvPr/>
          </p:nvSpPr>
          <p:spPr>
            <a:xfrm>
              <a:off x="4558104" y="1739473"/>
              <a:ext cx="1731876" cy="32272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grpSp>
      <p:grpSp>
        <p:nvGrpSpPr>
          <p:cNvPr id="70" name="Group 69">
            <a:extLst>
              <a:ext uri="{FF2B5EF4-FFF2-40B4-BE49-F238E27FC236}">
                <a16:creationId xmlns:a16="http://schemas.microsoft.com/office/drawing/2014/main" id="{A4316E2F-7DDE-062D-F069-77D13BBCA176}"/>
              </a:ext>
            </a:extLst>
          </p:cNvPr>
          <p:cNvGrpSpPr/>
          <p:nvPr/>
        </p:nvGrpSpPr>
        <p:grpSpPr>
          <a:xfrm>
            <a:off x="7627299" y="869377"/>
            <a:ext cx="1732123" cy="5470274"/>
            <a:chOff x="6545848" y="929322"/>
            <a:chExt cx="1732123" cy="5243710"/>
          </a:xfrm>
        </p:grpSpPr>
        <p:sp>
          <p:nvSpPr>
            <p:cNvPr id="14" name="Rectangle 13" descr="Benchmarking" title="Section 3">
              <a:hlinkClick r:id="rId26" action="ppaction://hlinksldjump"/>
              <a:extLst>
                <a:ext uri="{FF2B5EF4-FFF2-40B4-BE49-F238E27FC236}">
                  <a16:creationId xmlns:a16="http://schemas.microsoft.com/office/drawing/2014/main" id="{8F9BF9FF-62F1-8275-142B-BDBC26828802}"/>
                </a:ext>
              </a:extLst>
            </p:cNvPr>
            <p:cNvSpPr/>
            <p:nvPr/>
          </p:nvSpPr>
          <p:spPr>
            <a:xfrm>
              <a:off x="6546095" y="92932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15" name="hyperlink_sh_1">
              <a:hlinkClick r:id="rId27" action="ppaction://hlinksldjump"/>
              <a:extLst>
                <a:ext uri="{FF2B5EF4-FFF2-40B4-BE49-F238E27FC236}">
                  <a16:creationId xmlns:a16="http://schemas.microsoft.com/office/drawing/2014/main" id="{66174255-67F0-984B-DFEB-E9EAABEF7847}"/>
                </a:ext>
              </a:extLst>
            </p:cNvPr>
            <p:cNvSpPr/>
            <p:nvPr/>
          </p:nvSpPr>
          <p:spPr>
            <a:xfrm>
              <a:off x="6545848" y="2054078"/>
              <a:ext cx="1731876" cy="35071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2">
              <a:hlinkClick r:id="rId28" action="ppaction://hlinksldjump"/>
              <a:extLst>
                <a:ext uri="{FF2B5EF4-FFF2-40B4-BE49-F238E27FC236}">
                  <a16:creationId xmlns:a16="http://schemas.microsoft.com/office/drawing/2014/main" id="{B73CAEF0-5E57-A010-E6F3-D6A9F8D67270}"/>
                </a:ext>
              </a:extLst>
            </p:cNvPr>
            <p:cNvSpPr/>
            <p:nvPr/>
          </p:nvSpPr>
          <p:spPr>
            <a:xfrm>
              <a:off x="6545848" y="240479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3">
              <a:hlinkClick r:id="rId29" action="ppaction://hlinksldjump"/>
              <a:extLst>
                <a:ext uri="{FF2B5EF4-FFF2-40B4-BE49-F238E27FC236}">
                  <a16:creationId xmlns:a16="http://schemas.microsoft.com/office/drawing/2014/main" id="{D8E1A833-FCF9-B11E-F89C-923CDBEE6318}"/>
                </a:ext>
              </a:extLst>
            </p:cNvPr>
            <p:cNvSpPr/>
            <p:nvPr/>
          </p:nvSpPr>
          <p:spPr>
            <a:xfrm>
              <a:off x="6545848" y="2713975"/>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Planning care </a:t>
              </a:r>
            </a:p>
          </p:txBody>
        </p:sp>
        <p:sp>
          <p:nvSpPr>
            <p:cNvPr id="19" name="hyperlink_sh_4">
              <a:hlinkClick r:id="rId30" action="ppaction://hlinksldjump"/>
              <a:extLst>
                <a:ext uri="{FF2B5EF4-FFF2-40B4-BE49-F238E27FC236}">
                  <a16:creationId xmlns:a16="http://schemas.microsoft.com/office/drawing/2014/main" id="{A0653354-6B43-B889-BB1D-15676D432F1C}"/>
                </a:ext>
              </a:extLst>
            </p:cNvPr>
            <p:cNvSpPr/>
            <p:nvPr/>
          </p:nvSpPr>
          <p:spPr>
            <a:xfrm>
              <a:off x="6545848" y="3004994"/>
              <a:ext cx="1731876" cy="35337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Involvement in care </a:t>
              </a:r>
            </a:p>
          </p:txBody>
        </p:sp>
        <p:sp>
          <p:nvSpPr>
            <p:cNvPr id="30" name="hyperlink_sh_5">
              <a:hlinkClick r:id="rId31" action="ppaction://hlinksldjump"/>
              <a:extLst>
                <a:ext uri="{FF2B5EF4-FFF2-40B4-BE49-F238E27FC236}">
                  <a16:creationId xmlns:a16="http://schemas.microsoft.com/office/drawing/2014/main" id="{7A9E5D22-9BC7-3C89-BA8B-7C77B2748109}"/>
                </a:ext>
              </a:extLst>
            </p:cNvPr>
            <p:cNvSpPr/>
            <p:nvPr/>
          </p:nvSpPr>
          <p:spPr>
            <a:xfrm>
              <a:off x="6545848" y="3358366"/>
              <a:ext cx="1731876" cy="33136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5. Medication</a:t>
              </a:r>
            </a:p>
          </p:txBody>
        </p:sp>
        <p:sp>
          <p:nvSpPr>
            <p:cNvPr id="41" name="hyperlink_sh_7">
              <a:hlinkClick r:id="rId32" action="ppaction://hlinksldjump"/>
              <a:extLst>
                <a:ext uri="{FF2B5EF4-FFF2-40B4-BE49-F238E27FC236}">
                  <a16:creationId xmlns:a16="http://schemas.microsoft.com/office/drawing/2014/main" id="{14F189CA-2821-371E-27A9-5A03751A2B56}"/>
                </a:ext>
              </a:extLst>
            </p:cNvPr>
            <p:cNvSpPr/>
            <p:nvPr/>
          </p:nvSpPr>
          <p:spPr>
            <a:xfrm>
              <a:off x="6545848" y="4003832"/>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7. Crisis Care Support </a:t>
              </a:r>
            </a:p>
          </p:txBody>
        </p:sp>
        <p:sp>
          <p:nvSpPr>
            <p:cNvPr id="43" name="hyperlink_sh_8">
              <a:hlinkClick r:id="rId33" action="ppaction://hlinksldjump"/>
              <a:extLst>
                <a:ext uri="{FF2B5EF4-FFF2-40B4-BE49-F238E27FC236}">
                  <a16:creationId xmlns:a16="http://schemas.microsoft.com/office/drawing/2014/main" id="{55FC6AE2-08EA-B98E-0AAD-4DA39DB48E40}"/>
                </a:ext>
              </a:extLst>
            </p:cNvPr>
            <p:cNvSpPr/>
            <p:nvPr/>
          </p:nvSpPr>
          <p:spPr>
            <a:xfrm>
              <a:off x="6545848" y="4296347"/>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8. Crisis Care Access </a:t>
              </a:r>
            </a:p>
          </p:txBody>
        </p:sp>
        <p:sp>
          <p:nvSpPr>
            <p:cNvPr id="44" name="hyperlink_sh_9">
              <a:hlinkClick r:id="rId34" action="ppaction://hlinksldjump"/>
              <a:extLst>
                <a:ext uri="{FF2B5EF4-FFF2-40B4-BE49-F238E27FC236}">
                  <a16:creationId xmlns:a16="http://schemas.microsoft.com/office/drawing/2014/main" id="{1C6F6F1F-FB11-07A5-272B-A1D1E9816438}"/>
                </a:ext>
              </a:extLst>
            </p:cNvPr>
            <p:cNvSpPr/>
            <p:nvPr/>
          </p:nvSpPr>
          <p:spPr>
            <a:xfrm>
              <a:off x="6545848" y="4589521"/>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9.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35" action="ppaction://hlinksldjump"/>
              <a:extLst>
                <a:ext uri="{FF2B5EF4-FFF2-40B4-BE49-F238E27FC236}">
                  <a16:creationId xmlns:a16="http://schemas.microsoft.com/office/drawing/2014/main" id="{4C37B293-E045-7A0F-045D-E8DB7F1C68F8}"/>
                </a:ext>
              </a:extLst>
            </p:cNvPr>
            <p:cNvSpPr/>
            <p:nvPr/>
          </p:nvSpPr>
          <p:spPr>
            <a:xfrm>
              <a:off x="6545848" y="4907906"/>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10.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6" action="ppaction://hlinksldjump"/>
              <a:extLst>
                <a:ext uri="{FF2B5EF4-FFF2-40B4-BE49-F238E27FC236}">
                  <a16:creationId xmlns:a16="http://schemas.microsoft.com/office/drawing/2014/main" id="{9159FE9E-41B9-7406-2FA8-9B8FF84F7183}"/>
                </a:ext>
              </a:extLst>
            </p:cNvPr>
            <p:cNvSpPr/>
            <p:nvPr/>
          </p:nvSpPr>
          <p:spPr>
            <a:xfrm>
              <a:off x="6545848" y="5223238"/>
              <a:ext cx="1731876" cy="3331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7" action="ppaction://hlinksldjump"/>
              <a:extLst>
                <a:ext uri="{FF2B5EF4-FFF2-40B4-BE49-F238E27FC236}">
                  <a16:creationId xmlns:a16="http://schemas.microsoft.com/office/drawing/2014/main" id="{68C0F7CC-1986-3BDE-EE95-F1C22CBD0C42}"/>
                </a:ext>
              </a:extLst>
            </p:cNvPr>
            <p:cNvSpPr/>
            <p:nvPr/>
          </p:nvSpPr>
          <p:spPr>
            <a:xfrm>
              <a:off x="6545848" y="5538570"/>
              <a:ext cx="1731876" cy="3143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6A76EFD1-DDAE-0F03-9E93-14EA8B1DD4BB}"/>
                </a:ext>
              </a:extLst>
            </p:cNvPr>
            <p:cNvSpPr/>
            <p:nvPr/>
          </p:nvSpPr>
          <p:spPr>
            <a:xfrm>
              <a:off x="6545848" y="585770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13. Feedback </a:t>
              </a:r>
            </a:p>
          </p:txBody>
        </p:sp>
        <p:sp>
          <p:nvSpPr>
            <p:cNvPr id="66" name="Rectangle 65">
              <a:hlinkClick r:id="rId39" action="ppaction://hlinksldjump"/>
              <a:extLst>
                <a:ext uri="{FF2B5EF4-FFF2-40B4-BE49-F238E27FC236}">
                  <a16:creationId xmlns:a16="http://schemas.microsoft.com/office/drawing/2014/main" id="{427B8045-8A9F-9926-21D3-BE1D3A5009D5}"/>
                </a:ext>
              </a:extLst>
            </p:cNvPr>
            <p:cNvSpPr/>
            <p:nvPr/>
          </p:nvSpPr>
          <p:spPr>
            <a:xfrm>
              <a:off x="6553875" y="1731357"/>
              <a:ext cx="1723849" cy="3227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grpSp>
      <p:grpSp>
        <p:nvGrpSpPr>
          <p:cNvPr id="71" name="Group 70">
            <a:extLst>
              <a:ext uri="{FF2B5EF4-FFF2-40B4-BE49-F238E27FC236}">
                <a16:creationId xmlns:a16="http://schemas.microsoft.com/office/drawing/2014/main" id="{108BA63A-7124-8860-5A1E-34C2D25F6626}"/>
              </a:ext>
            </a:extLst>
          </p:cNvPr>
          <p:cNvGrpSpPr/>
          <p:nvPr/>
        </p:nvGrpSpPr>
        <p:grpSpPr>
          <a:xfrm>
            <a:off x="9554100" y="872004"/>
            <a:ext cx="1731876" cy="1140510"/>
            <a:chOff x="8170831" y="919871"/>
            <a:chExt cx="1731876" cy="1140510"/>
          </a:xfrm>
        </p:grpSpPr>
        <p:sp>
          <p:nvSpPr>
            <p:cNvPr id="37" name="Rectangle 36" descr="Appendix" title="Section 5">
              <a:hlinkClick r:id="rId40" action="ppaction://hlinksldjump"/>
              <a:extLst>
                <a:ext uri="{FF2B5EF4-FFF2-40B4-BE49-F238E27FC236}">
                  <a16:creationId xmlns:a16="http://schemas.microsoft.com/office/drawing/2014/main" id="{4E5E8511-B476-4830-8E79-DB3F8F54BD0E}"/>
                </a:ext>
              </a:extLst>
            </p:cNvPr>
            <p:cNvSpPr/>
            <p:nvPr/>
          </p:nvSpPr>
          <p:spPr>
            <a:xfrm>
              <a:off x="8170831" y="919871"/>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41" action="ppaction://hlinksldjump"/>
              <a:extLst>
                <a:ext uri="{FF2B5EF4-FFF2-40B4-BE49-F238E27FC236}">
                  <a16:creationId xmlns:a16="http://schemas.microsoft.com/office/drawing/2014/main" id="{CC617040-6EA3-22F3-5460-E23B5904119B}"/>
                </a:ext>
              </a:extLst>
            </p:cNvPr>
            <p:cNvSpPr/>
            <p:nvPr/>
          </p:nvSpPr>
          <p:spPr>
            <a:xfrm>
              <a:off x="8170831" y="1714662"/>
              <a:ext cx="1731876" cy="34571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8" name="Rectangle 7">
            <a:hlinkClick r:id="rId42" action="ppaction://hlinksldjump"/>
            <a:extLst>
              <a:ext uri="{FF2B5EF4-FFF2-40B4-BE49-F238E27FC236}">
                <a16:creationId xmlns:a16="http://schemas.microsoft.com/office/drawing/2014/main" id="{74EEE4DB-4C23-6396-33D2-A6152C31A5D2}"/>
              </a:ext>
            </a:extLst>
          </p:cNvPr>
          <p:cNvSpPr/>
          <p:nvPr/>
        </p:nvSpPr>
        <p:spPr>
          <a:xfrm>
            <a:off x="3701002" y="3074415"/>
            <a:ext cx="1731876" cy="37303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3" name="hyperlink_sh_6">
            <a:hlinkClick r:id="rId43" action="ppaction://hlinksldjump"/>
            <a:extLst>
              <a:ext uri="{FF2B5EF4-FFF2-40B4-BE49-F238E27FC236}">
                <a16:creationId xmlns:a16="http://schemas.microsoft.com/office/drawing/2014/main" id="{2407D79D-7E95-646C-4B66-DBF65FBD4AA0}"/>
              </a:ext>
            </a:extLst>
          </p:cNvPr>
          <p:cNvSpPr/>
          <p:nvPr/>
        </p:nvSpPr>
        <p:spPr>
          <a:xfrm>
            <a:off x="7627299" y="3741589"/>
            <a:ext cx="1731876" cy="343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Psychological Therapies </a:t>
            </a:r>
          </a:p>
        </p:txBody>
      </p:sp>
      <p:sp>
        <p:nvSpPr>
          <p:cNvPr id="22" name="Rectangle 21">
            <a:hlinkClick r:id="rId44" action="ppaction://hlinksldjump"/>
            <a:extLst>
              <a:ext uri="{FF2B5EF4-FFF2-40B4-BE49-F238E27FC236}">
                <a16:creationId xmlns:a16="http://schemas.microsoft.com/office/drawing/2014/main" id="{1B81EB17-947F-D5B4-1DB0-378E2A143214}"/>
              </a:ext>
            </a:extLst>
          </p:cNvPr>
          <p:cNvSpPr/>
          <p:nvPr/>
        </p:nvSpPr>
        <p:spPr>
          <a:xfrm>
            <a:off x="5668763" y="2049144"/>
            <a:ext cx="1731876" cy="32632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53012" y="1436456"/>
            <a:ext cx="8246527" cy="1800000"/>
            <a:chOff x="380078" y="1436456"/>
            <a:chExt cx="8246527" cy="1512887"/>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392435989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46756EC-02CE-F15E-73A0-270D7289D093}"/>
              </a:ext>
            </a:extLst>
          </p:cNvPr>
          <p:cNvSpPr/>
          <p:nvPr/>
        </p:nvSpPr>
        <p:spPr>
          <a:xfrm>
            <a:off x="10586174" y="17619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91362FBE-380A-BD05-D623-C92D8CA6C81C}"/>
              </a:ext>
            </a:extLst>
          </p:cNvPr>
          <p:cNvGraphicFramePr>
            <a:graphicFrameLocks noGrp="1"/>
          </p:cNvGraphicFramePr>
          <p:nvPr>
            <p:extLst>
              <p:ext uri="{D42A27DB-BD31-4B8C-83A1-F6EECF244321}">
                <p14:modId xmlns:p14="http://schemas.microsoft.com/office/powerpoint/2010/main" val="1357618399"/>
              </p:ext>
            </p:extLst>
          </p:nvPr>
        </p:nvGraphicFramePr>
        <p:xfrm>
          <a:off x="8585541" y="2032000"/>
          <a:ext cx="3380962" cy="145935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152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31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09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173240681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09149157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63429167"/>
              </p:ext>
            </p:extLst>
          </p:nvPr>
        </p:nvGraphicFramePr>
        <p:xfrm>
          <a:off x="140734" y="2352240"/>
          <a:ext cx="8246527" cy="1836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5"/>
            <a:ext cx="8246527" cy="18000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81188147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0437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851732023"/>
              </p:ext>
            </p:extLst>
          </p:nvPr>
        </p:nvGraphicFramePr>
        <p:xfrm>
          <a:off x="8599252" y="2063787"/>
          <a:ext cx="3388344" cy="202790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1543">
                  <a:extLst>
                    <a:ext uri="{9D8B030D-6E8A-4147-A177-3AD203B41FA5}">
                      <a16:colId xmlns:a16="http://schemas.microsoft.com/office/drawing/2014/main" val="4049772561"/>
                    </a:ext>
                  </a:extLst>
                </a:gridCol>
                <a:gridCol w="695019">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0444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2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899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a:t>
            </a:r>
            <a:r>
              <a:rPr lang="en-GB" sz="2800" dirty="0">
                <a:latin typeface="Arial" panose="020B0604020202020204" pitchFamily="34" charset="0"/>
                <a:cs typeface="Arial" panose="020B0604020202020204" pitchFamily="34" charset="0"/>
              </a:rPr>
              <a:t>Involvement in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5C391370-DF7F-4045-BEC9-24ECA81742E0}"/>
              </a:ext>
            </a:extLst>
          </p:cNvPr>
          <p:cNvGraphicFramePr/>
          <p:nvPr>
            <p:extLst>
              <p:ext uri="{D42A27DB-BD31-4B8C-83A1-F6EECF244321}">
                <p14:modId xmlns:p14="http://schemas.microsoft.com/office/powerpoint/2010/main" val="22908656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27728658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2882175669"/>
              </p:ext>
            </p:extLst>
          </p:nvPr>
        </p:nvGraphicFramePr>
        <p:xfrm>
          <a:off x="128457" y="3784379"/>
          <a:ext cx="8246527" cy="165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1967887068"/>
              </p:ext>
            </p:extLst>
          </p:nvPr>
        </p:nvGraphicFramePr>
        <p:xfrm>
          <a:off x="128459" y="2937077"/>
          <a:ext cx="8246527" cy="169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Q16"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4293788608"/>
              </p:ext>
            </p:extLst>
          </p:nvPr>
        </p:nvGraphicFramePr>
        <p:xfrm>
          <a:off x="128459" y="2217280"/>
          <a:ext cx="8246527" cy="1710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GB" sz="2800" dirty="0">
                <a:latin typeface="Arial" panose="020B0604020202020204" pitchFamily="34" charset="0"/>
                <a:cs typeface="Arial" panose="020B0604020202020204" pitchFamily="34" charset="0"/>
              </a:rPr>
              <a:t>Involvement in care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656000"/>
            <a:chOff x="380078" y="1436456"/>
            <a:chExt cx="8246527" cy="1512887"/>
          </a:xfrm>
        </p:grpSpPr>
        <p:graphicFrame>
          <p:nvGraphicFramePr>
            <p:cNvPr id="15" name="Q15">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94165577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66391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6B0A36A8-6112-CBC2-4A27-4068D838AC0A}"/>
              </a:ext>
            </a:extLst>
          </p:cNvPr>
          <p:cNvGraphicFramePr>
            <a:graphicFrameLocks noGrp="1"/>
          </p:cNvGraphicFramePr>
          <p:nvPr>
            <p:extLst>
              <p:ext uri="{D42A27DB-BD31-4B8C-83A1-F6EECF244321}">
                <p14:modId xmlns:p14="http://schemas.microsoft.com/office/powerpoint/2010/main" val="4270920646"/>
              </p:ext>
            </p:extLst>
          </p:nvPr>
        </p:nvGraphicFramePr>
        <p:xfrm>
          <a:off x="8579796" y="1923321"/>
          <a:ext cx="3370361" cy="347222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7466">
                  <a:extLst>
                    <a:ext uri="{9D8B030D-6E8A-4147-A177-3AD203B41FA5}">
                      <a16:colId xmlns:a16="http://schemas.microsoft.com/office/drawing/2014/main" val="4049772561"/>
                    </a:ext>
                  </a:extLst>
                </a:gridCol>
                <a:gridCol w="691249">
                  <a:extLst>
                    <a:ext uri="{9D8B030D-6E8A-4147-A177-3AD203B41FA5}">
                      <a16:colId xmlns:a16="http://schemas.microsoft.com/office/drawing/2014/main" val="761297345"/>
                    </a:ext>
                  </a:extLst>
                </a:gridCol>
                <a:gridCol w="464911">
                  <a:extLst>
                    <a:ext uri="{9D8B030D-6E8A-4147-A177-3AD203B41FA5}">
                      <a16:colId xmlns:a16="http://schemas.microsoft.com/office/drawing/2014/main" val="2986169346"/>
                    </a:ext>
                  </a:extLst>
                </a:gridCol>
                <a:gridCol w="464912">
                  <a:extLst>
                    <a:ext uri="{9D8B030D-6E8A-4147-A177-3AD203B41FA5}">
                      <a16:colId xmlns:a16="http://schemas.microsoft.com/office/drawing/2014/main" val="2645485451"/>
                    </a:ext>
                  </a:extLst>
                </a:gridCol>
                <a:gridCol w="464911">
                  <a:extLst>
                    <a:ext uri="{9D8B030D-6E8A-4147-A177-3AD203B41FA5}">
                      <a16:colId xmlns:a16="http://schemas.microsoft.com/office/drawing/2014/main" val="457178370"/>
                    </a:ext>
                  </a:extLst>
                </a:gridCol>
                <a:gridCol w="464912">
                  <a:extLst>
                    <a:ext uri="{9D8B030D-6E8A-4147-A177-3AD203B41FA5}">
                      <a16:colId xmlns:a16="http://schemas.microsoft.com/office/drawing/2014/main" val="1607234817"/>
                    </a:ext>
                  </a:extLst>
                </a:gridCol>
              </a:tblGrid>
              <a:tr h="4496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1653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181922590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61965495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22_4" descr="A chart showing how your Trust scored for Q26 compared with other trusts that took part; using the ‘expected range’ analysis technique. ">
            <a:extLst>
              <a:ext uri="{FF2B5EF4-FFF2-40B4-BE49-F238E27FC236}">
                <a16:creationId xmlns:a16="http://schemas.microsoft.com/office/drawing/2014/main" id="{3F92769A-4D63-3827-84D9-5C3FF01B0709}"/>
              </a:ext>
            </a:extLst>
          </p:cNvPr>
          <p:cNvGraphicFramePr/>
          <p:nvPr>
            <p:extLst>
              <p:ext uri="{D42A27DB-BD31-4B8C-83A1-F6EECF244321}">
                <p14:modId xmlns:p14="http://schemas.microsoft.com/office/powerpoint/2010/main" val="275418"/>
              </p:ext>
            </p:extLst>
          </p:nvPr>
        </p:nvGraphicFramePr>
        <p:xfrm>
          <a:off x="128460" y="4056484"/>
          <a:ext cx="8246527" cy="15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22_3" descr="A chart showing how your Trust scored for Q26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657643715"/>
              </p:ext>
            </p:extLst>
          </p:nvPr>
        </p:nvGraphicFramePr>
        <p:xfrm>
          <a:off x="128460" y="3168093"/>
          <a:ext cx="8246527" cy="158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22_2"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669660256"/>
              </p:ext>
            </p:extLst>
          </p:nvPr>
        </p:nvGraphicFramePr>
        <p:xfrm>
          <a:off x="128460" y="2331212"/>
          <a:ext cx="8246527" cy="1548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59" y="1530026"/>
            <a:ext cx="8246527" cy="1548000"/>
            <a:chOff x="380078" y="1436456"/>
            <a:chExt cx="8246527" cy="1512887"/>
          </a:xfrm>
        </p:grpSpPr>
        <p:graphicFrame>
          <p:nvGraphicFramePr>
            <p:cNvPr id="15" name="Q22_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21003960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65693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64446890"/>
              </p:ext>
            </p:extLst>
          </p:nvPr>
        </p:nvGraphicFramePr>
        <p:xfrm>
          <a:off x="8511702" y="1916347"/>
          <a:ext cx="3365066" cy="400855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2">
                  <a:extLst>
                    <a:ext uri="{9D8B030D-6E8A-4147-A177-3AD203B41FA5}">
                      <a16:colId xmlns:a16="http://schemas.microsoft.com/office/drawing/2014/main" val="4049772561"/>
                    </a:ext>
                  </a:extLst>
                </a:gridCol>
                <a:gridCol w="685058">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8498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45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225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626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719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872000"/>
            <a:chOff x="380078" y="1436456"/>
            <a:chExt cx="8246527" cy="1421361"/>
          </a:xfrm>
        </p:grpSpPr>
        <p:graphicFrame>
          <p:nvGraphicFramePr>
            <p:cNvPr id="15" name="Q2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989827912"/>
                </p:ext>
              </p:extLst>
            </p:nvPr>
          </p:nvGraphicFramePr>
          <p:xfrm>
            <a:off x="380078" y="1436456"/>
            <a:ext cx="8246527" cy="1421361"/>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4916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079628914"/>
              </p:ext>
            </p:extLst>
          </p:nvPr>
        </p:nvGraphicFramePr>
        <p:xfrm>
          <a:off x="8570068" y="2006846"/>
          <a:ext cx="3365064" cy="150140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11394200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4125035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146" y="1436456"/>
            <a:ext cx="8246527" cy="1878244"/>
            <a:chOff x="380078" y="1436456"/>
            <a:chExt cx="8246527" cy="1512887"/>
          </a:xfrm>
        </p:grpSpPr>
        <p:graphicFrame>
          <p:nvGraphicFramePr>
            <p:cNvPr id="15" name="Q2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21078480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43079172"/>
              </p:ext>
            </p:extLst>
          </p:nvPr>
        </p:nvGraphicFramePr>
        <p:xfrm>
          <a:off x="8548719" y="1964186"/>
          <a:ext cx="3364901" cy="11484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3641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73901" y="1704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359146884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91969748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1"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2351463405"/>
              </p:ext>
            </p:extLst>
          </p:nvPr>
        </p:nvGraphicFramePr>
        <p:xfrm>
          <a:off x="140735" y="2196448"/>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6"/>
            <a:ext cx="8246527" cy="18540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40924360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449559" y="171715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914346658"/>
              </p:ext>
            </p:extLst>
          </p:nvPr>
        </p:nvGraphicFramePr>
        <p:xfrm>
          <a:off x="8472791" y="1976559"/>
          <a:ext cx="3382326" cy="224347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35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252760629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74767583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0"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249943182"/>
              </p:ext>
            </p:extLst>
          </p:nvPr>
        </p:nvGraphicFramePr>
        <p:xfrm>
          <a:off x="140734" y="2199054"/>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436456"/>
            <a:ext cx="8246527" cy="1854000"/>
            <a:chOff x="380078" y="1436456"/>
            <a:chExt cx="8246527" cy="1512887"/>
          </a:xfrm>
        </p:grpSpPr>
        <p:graphicFrame>
          <p:nvGraphicFramePr>
            <p:cNvPr id="5" name="Q27">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36498069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00735"/>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718923748"/>
              </p:ext>
            </p:extLst>
          </p:nvPr>
        </p:nvGraphicFramePr>
        <p:xfrm>
          <a:off x="8599251" y="1960143"/>
          <a:ext cx="3382329" cy="226732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2041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290288305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58591618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3_4">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2844927475"/>
              </p:ext>
            </p:extLst>
          </p:nvPr>
        </p:nvGraphicFramePr>
        <p:xfrm>
          <a:off x="128460" y="4086566"/>
          <a:ext cx="8246527" cy="18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3_3"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2707865189"/>
              </p:ext>
            </p:extLst>
          </p:nvPr>
        </p:nvGraphicFramePr>
        <p:xfrm>
          <a:off x="131234" y="3199149"/>
          <a:ext cx="8246527" cy="185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in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3_2"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1997496925"/>
              </p:ext>
            </p:extLst>
          </p:nvPr>
        </p:nvGraphicFramePr>
        <p:xfrm>
          <a:off x="128460" y="2311732"/>
          <a:ext cx="8246527" cy="1872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3_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3355297007"/>
              </p:ext>
            </p:extLst>
          </p:nvPr>
        </p:nvGraphicFramePr>
        <p:xfrm>
          <a:off x="128461" y="1500251"/>
          <a:ext cx="8246527" cy="1872000"/>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9" name="Rectangle 8">
            <a:extLst>
              <a:ext uri="{FF2B5EF4-FFF2-40B4-BE49-F238E27FC236}">
                <a16:creationId xmlns:a16="http://schemas.microsoft.com/office/drawing/2014/main" id="{14566416-60E9-DC78-D315-E1B57170A4B6}"/>
              </a:ext>
            </a:extLst>
          </p:cNvPr>
          <p:cNvSpPr/>
          <p:nvPr/>
        </p:nvSpPr>
        <p:spPr>
          <a:xfrm>
            <a:off x="10580038" y="176602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353616023"/>
              </p:ext>
            </p:extLst>
          </p:nvPr>
        </p:nvGraphicFramePr>
        <p:xfrm>
          <a:off x="8521431" y="2025434"/>
          <a:ext cx="3365067" cy="408789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0">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7">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5232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6070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08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62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177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33906" y="2047937"/>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2">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3578950397"/>
              </p:ext>
            </p:extLst>
          </p:nvPr>
        </p:nvGraphicFramePr>
        <p:xfrm>
          <a:off x="128461" y="1500251"/>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24696"/>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D7F09D39-61C8-A063-B371-89535233C535}"/>
              </a:ext>
            </a:extLst>
          </p:cNvPr>
          <p:cNvSpPr/>
          <p:nvPr/>
        </p:nvSpPr>
        <p:spPr>
          <a:xfrm>
            <a:off x="10580038" y="176528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2587561702"/>
              </p:ext>
            </p:extLst>
          </p:nvPr>
        </p:nvGraphicFramePr>
        <p:xfrm>
          <a:off x="8589524" y="2025434"/>
          <a:ext cx="3382325" cy="23847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813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84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626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26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aphicFrame>
        <p:nvGraphicFramePr>
          <p:cNvPr id="6" name="Q34">
            <a:extLst>
              <a:ext uri="{FF2B5EF4-FFF2-40B4-BE49-F238E27FC236}">
                <a16:creationId xmlns:a16="http://schemas.microsoft.com/office/drawing/2014/main" id="{3930E29E-2BDC-BD74-17EE-239F6BC60845}"/>
              </a:ext>
            </a:extLst>
          </p:cNvPr>
          <p:cNvGraphicFramePr/>
          <p:nvPr>
            <p:extLst>
              <p:ext uri="{D42A27DB-BD31-4B8C-83A1-F6EECF244321}">
                <p14:modId xmlns:p14="http://schemas.microsoft.com/office/powerpoint/2010/main" val="2488589319"/>
              </p:ext>
            </p:extLst>
          </p:nvPr>
        </p:nvGraphicFramePr>
        <p:xfrm>
          <a:off x="128460" y="3187338"/>
          <a:ext cx="8246527" cy="84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235151103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65041594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8"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1987174333"/>
              </p:ext>
            </p:extLst>
          </p:nvPr>
        </p:nvGraphicFramePr>
        <p:xfrm>
          <a:off x="140734" y="2220576"/>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40735" y="1436455"/>
            <a:ext cx="8246527" cy="1854000"/>
            <a:chOff x="380078" y="1436456"/>
            <a:chExt cx="8246527" cy="1512887"/>
          </a:xfrm>
        </p:grpSpPr>
        <p:graphicFrame>
          <p:nvGraphicFramePr>
            <p:cNvPr id="5" name="Q35">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20522499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6F3A8FA8-6285-6038-7863-8829FE8C9515}"/>
              </a:ext>
            </a:extLst>
          </p:cNvPr>
          <p:cNvSpPr/>
          <p:nvPr/>
        </p:nvSpPr>
        <p:spPr>
          <a:xfrm>
            <a:off x="10580038" y="170510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3633610266"/>
              </p:ext>
            </p:extLst>
          </p:nvPr>
        </p:nvGraphicFramePr>
        <p:xfrm>
          <a:off x="8579796" y="1965361"/>
          <a:ext cx="3382327" cy="229167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151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216524359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68043604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76,581 community mental health service users were invited to participate in the survey across 53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14,619 community mental health service users, an adjusted* response rate of </a:t>
            </a:r>
            <a:r>
              <a:rPr lang="en-US" sz="1200" dirty="0">
                <a:latin typeface="Arial" panose="020B0604020202020204" pitchFamily="34" charset="0"/>
                <a:cs typeface="Arial" panose="020B0604020202020204" pitchFamily="34" charset="0"/>
              </a:rPr>
              <a:t>20</a:t>
            </a:r>
            <a:r>
              <a:rPr lang="en-US" sz="1200" dirty="0">
                <a:effectLst/>
                <a:latin typeface="Arial" panose="020B0604020202020204" pitchFamily="34" charset="0"/>
                <a:cs typeface="Arial" panose="020B0604020202020204" pitchFamily="34" charset="0"/>
              </a:rPr>
              <a:t>%.</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2024 and 31 May 2024. </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sampling instructions detailed in the ‘Further information’ section. Fieldwork for the survey (the time during which questionnaires were sent out and returned) took place between August and December 2024.</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5"/>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1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100" b="1"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40"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2596963818"/>
              </p:ext>
            </p:extLst>
          </p:nvPr>
        </p:nvGraphicFramePr>
        <p:xfrm>
          <a:off x="116188" y="2360834"/>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6188" y="1436455"/>
            <a:ext cx="8246527" cy="1836000"/>
            <a:chOff x="380078" y="1436456"/>
            <a:chExt cx="8246527" cy="1512887"/>
          </a:xfrm>
        </p:grpSpPr>
        <p:graphicFrame>
          <p:nvGraphicFramePr>
            <p:cNvPr id="15" name="Q1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5396622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67764" y="174013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3725361645"/>
              </p:ext>
            </p:extLst>
          </p:nvPr>
        </p:nvGraphicFramePr>
        <p:xfrm>
          <a:off x="8540885" y="1999539"/>
          <a:ext cx="3364902" cy="237011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290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52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49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260907961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80645645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250208" y="1611366"/>
            <a:ext cx="8274383" cy="1854000"/>
            <a:chOff x="533494" y="1459902"/>
            <a:chExt cx="8246527" cy="1512887"/>
          </a:xfrm>
        </p:grpSpPr>
        <p:graphicFrame>
          <p:nvGraphicFramePr>
            <p:cNvPr id="15" name="Q3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838064288"/>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52909" y="18949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17034748"/>
              </p:ext>
            </p:extLst>
          </p:nvPr>
        </p:nvGraphicFramePr>
        <p:xfrm>
          <a:off x="8560713" y="2121031"/>
          <a:ext cx="3382193" cy="16494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929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47547" y="18616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13.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3"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352491929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90826128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13.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0049" y="1553355"/>
            <a:ext cx="8246527" cy="1854000"/>
            <a:chOff x="380078" y="1436456"/>
            <a:chExt cx="8246527" cy="1512887"/>
          </a:xfrm>
        </p:grpSpPr>
        <p:graphicFrame>
          <p:nvGraphicFramePr>
            <p:cNvPr id="15" name="Q4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23971291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44</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005463219"/>
              </p:ext>
            </p:extLst>
          </p:nvPr>
        </p:nvGraphicFramePr>
        <p:xfrm>
          <a:off x="8599250" y="2021137"/>
          <a:ext cx="3382193" cy="1657832"/>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6345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10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61627" y="175378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and 2024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45</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2024 and therefore are not included in this section: Q9, Q15, Q16, Q26,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Section 6 has been excluded as the question that constitutes the section has been amended and is no longer comparable.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a:t>
            </a:r>
            <a:r>
              <a:rPr lang="en-US" sz="1200" dirty="0">
                <a:solidFill>
                  <a:schemeClr val="bg1"/>
                </a:solidFill>
                <a:latin typeface="Arial" panose="020B0604020202020204" pitchFamily="34" charset="0"/>
                <a:cs typeface="Arial" panose="020B0604020202020204" pitchFamily="34" charset="0"/>
                <a:hlinkClick r:id="rId3"/>
              </a:rPr>
              <a:t>two-sample t-test</a:t>
            </a:r>
            <a:r>
              <a:rPr lang="en-US" sz="1200" dirty="0">
                <a:solidFill>
                  <a:schemeClr val="bg1"/>
                </a:solidFill>
                <a:latin typeface="Arial" panose="020B0604020202020204" pitchFamily="34" charset="0"/>
                <a:cs typeface="Arial" panose="020B0604020202020204" pitchFamily="34" charset="0"/>
              </a:rPr>
              <a: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community mental health </a:t>
            </a:r>
            <a:r>
              <a:rPr lang="en-GB" sz="1200" dirty="0">
                <a:latin typeface="Arial" panose="020B0604020202020204" pitchFamily="34" charset="0"/>
                <a:cs typeface="Arial" panose="020B0604020202020204" pitchFamily="34" charset="0"/>
              </a:rPr>
              <a:t>NHS 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(2024) and the previous year (2023). Z-tests set to 95% significance were used to compare data between the two years (2024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6458FC46-8F3B-4EA0-231C-AD70E344A6AD}"/>
              </a:ext>
            </a:extLst>
          </p:cNvPr>
          <p:cNvPicPr>
            <a:picLocks noChangeAspect="1"/>
          </p:cNvPicPr>
          <p:nvPr/>
        </p:nvPicPr>
        <p:blipFill>
          <a:blip r:embed="rId3"/>
          <a:stretch>
            <a:fillRect/>
          </a:stretch>
        </p:blipFill>
        <p:spPr>
          <a:xfrm>
            <a:off x="6941508" y="1435162"/>
            <a:ext cx="4224762" cy="3742120"/>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1428180781"/>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183103932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7_sig" descr="Significant changes 2021 vs 2020&#10;Significant changes 2021 vs 2019" title="Significant changes">
            <a:extLst>
              <a:ext uri="{FF2B5EF4-FFF2-40B4-BE49-F238E27FC236}">
                <a16:creationId xmlns:a16="http://schemas.microsoft.com/office/drawing/2014/main" id="{8D6F8842-4075-3D4B-0AAD-03C15DCA61D7}"/>
              </a:ext>
            </a:extLst>
          </p:cNvPr>
          <p:cNvGraphicFramePr>
            <a:graphicFrameLocks noGrp="1"/>
          </p:cNvGraphicFramePr>
          <p:nvPr>
            <p:extLst>
              <p:ext uri="{D42A27DB-BD31-4B8C-83A1-F6EECF244321}">
                <p14:modId xmlns:p14="http://schemas.microsoft.com/office/powerpoint/2010/main" val="1279842033"/>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graphicFrame>
        <p:nvGraphicFramePr>
          <p:cNvPr id="18" name="Q7_c" descr="Trust mean score trend data for Q7, plotted against the national average. ">
            <a:extLst>
              <a:ext uri="{FF2B5EF4-FFF2-40B4-BE49-F238E27FC236}">
                <a16:creationId xmlns:a16="http://schemas.microsoft.com/office/drawing/2014/main" id="{51ACD5B6-4C29-5DF2-28E7-729EF467FFC2}"/>
              </a:ext>
            </a:extLst>
          </p:cNvPr>
          <p:cNvGraphicFramePr/>
          <p:nvPr>
            <p:extLst>
              <p:ext uri="{D42A27DB-BD31-4B8C-83A1-F6EECF244321}">
                <p14:modId xmlns:p14="http://schemas.microsoft.com/office/powerpoint/2010/main" val="214674647"/>
              </p:ext>
            </p:extLst>
          </p:nvPr>
        </p:nvGraphicFramePr>
        <p:xfrm>
          <a:off x="6207442" y="1263152"/>
          <a:ext cx="5468620" cy="3965313"/>
        </p:xfrm>
        <a:graphic>
          <a:graphicData uri="http://schemas.openxmlformats.org/drawingml/2006/chart">
            <c:chart xmlns:c="http://schemas.openxmlformats.org/drawingml/2006/chart" xmlns:r="http://schemas.openxmlformats.org/officeDocument/2006/relationships" r:id="rId4"/>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8_c" descr="Trust mean score trend data for Q7, plotted against the national average. ">
            <a:extLst>
              <a:ext uri="{FF2B5EF4-FFF2-40B4-BE49-F238E27FC236}">
                <a16:creationId xmlns:a16="http://schemas.microsoft.com/office/drawing/2014/main" id="{B5FA5B0C-794D-490C-937E-27E5D4B2FF26}"/>
              </a:ext>
            </a:extLst>
          </p:cNvPr>
          <p:cNvGraphicFramePr/>
          <p:nvPr>
            <p:extLst>
              <p:ext uri="{D42A27DB-BD31-4B8C-83A1-F6EECF244321}">
                <p14:modId xmlns:p14="http://schemas.microsoft.com/office/powerpoint/2010/main" val="20479692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8_sig" descr="Significant changes 2021 vs 2020&#10;Significant changes 2021 vs 2019" title="Significant changes">
            <a:extLst>
              <a:ext uri="{FF2B5EF4-FFF2-40B4-BE49-F238E27FC236}">
                <a16:creationId xmlns:a16="http://schemas.microsoft.com/office/drawing/2014/main" id="{C5ACE530-BD9B-8566-C1A6-5AF29C295DB5}"/>
              </a:ext>
            </a:extLst>
          </p:cNvPr>
          <p:cNvGraphicFramePr>
            <a:graphicFrameLocks noGrp="1"/>
          </p:cNvGraphicFramePr>
          <p:nvPr>
            <p:extLst>
              <p:ext uri="{D42A27DB-BD31-4B8C-83A1-F6EECF244321}">
                <p14:modId xmlns:p14="http://schemas.microsoft.com/office/powerpoint/2010/main" val="423277572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0_sig" descr="Significant changes 2021 vs 2020&#10;Significant changes 2021 vs 2019" title="Significant changes">
            <a:extLst>
              <a:ext uri="{FF2B5EF4-FFF2-40B4-BE49-F238E27FC236}">
                <a16:creationId xmlns:a16="http://schemas.microsoft.com/office/drawing/2014/main" id="{CC523CAE-0AA3-480B-1046-29822A8554E3}"/>
              </a:ext>
            </a:extLst>
          </p:cNvPr>
          <p:cNvGraphicFramePr>
            <a:graphicFrameLocks noGrp="1"/>
          </p:cNvGraphicFramePr>
          <p:nvPr>
            <p:extLst>
              <p:ext uri="{D42A27DB-BD31-4B8C-83A1-F6EECF244321}">
                <p14:modId xmlns:p14="http://schemas.microsoft.com/office/powerpoint/2010/main" val="436958616"/>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0_c" descr="Trust mean score trend data for Q7, plotted against the national average. ">
            <a:extLst>
              <a:ext uri="{FF2B5EF4-FFF2-40B4-BE49-F238E27FC236}">
                <a16:creationId xmlns:a16="http://schemas.microsoft.com/office/drawing/2014/main" id="{749F9519-1BDB-BD9E-A1F6-11811D26B22C}"/>
              </a:ext>
            </a:extLst>
          </p:cNvPr>
          <p:cNvGraphicFramePr/>
          <p:nvPr>
            <p:extLst>
              <p:ext uri="{D42A27DB-BD31-4B8C-83A1-F6EECF244321}">
                <p14:modId xmlns:p14="http://schemas.microsoft.com/office/powerpoint/2010/main" val="134418297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0_t">
            <a:extLst>
              <a:ext uri="{FF2B5EF4-FFF2-40B4-BE49-F238E27FC236}">
                <a16:creationId xmlns:a16="http://schemas.microsoft.com/office/drawing/2014/main" id="{390AE452-8C6C-1F5E-14A9-5142BF2EACBD}"/>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27784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1_c" descr="Trust mean score trend data for Q7, plotted against the national average. ">
            <a:extLst>
              <a:ext uri="{FF2B5EF4-FFF2-40B4-BE49-F238E27FC236}">
                <a16:creationId xmlns:a16="http://schemas.microsoft.com/office/drawing/2014/main" id="{FCC586BB-2A2F-2CE1-0A5A-02F1E6614047}"/>
              </a:ext>
            </a:extLst>
          </p:cNvPr>
          <p:cNvGraphicFramePr/>
          <p:nvPr>
            <p:extLst>
              <p:ext uri="{D42A27DB-BD31-4B8C-83A1-F6EECF244321}">
                <p14:modId xmlns:p14="http://schemas.microsoft.com/office/powerpoint/2010/main" val="391815291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1_sig" descr="Significant changes 2021 vs 2020&#10;Significant changes 2021 vs 2019" title="Significant changes">
            <a:extLst>
              <a:ext uri="{FF2B5EF4-FFF2-40B4-BE49-F238E27FC236}">
                <a16:creationId xmlns:a16="http://schemas.microsoft.com/office/drawing/2014/main" id="{E37F1CD0-C386-F3F8-ED12-E8D529DA403F}"/>
              </a:ext>
            </a:extLst>
          </p:cNvPr>
          <p:cNvGraphicFramePr>
            <a:graphicFrameLocks noGrp="1"/>
          </p:cNvGraphicFramePr>
          <p:nvPr>
            <p:extLst>
              <p:ext uri="{D42A27DB-BD31-4B8C-83A1-F6EECF244321}">
                <p14:modId xmlns:p14="http://schemas.microsoft.com/office/powerpoint/2010/main" val="77980604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2_sig" descr="Significant changes 2021 vs 2020&#10;Significant changes 2021 vs 2019" title="Significant changes">
            <a:extLst>
              <a:ext uri="{FF2B5EF4-FFF2-40B4-BE49-F238E27FC236}">
                <a16:creationId xmlns:a16="http://schemas.microsoft.com/office/drawing/2014/main" id="{B78298F3-271F-3CC6-C424-916984FC8438}"/>
              </a:ext>
            </a:extLst>
          </p:cNvPr>
          <p:cNvGraphicFramePr>
            <a:graphicFrameLocks noGrp="1"/>
          </p:cNvGraphicFramePr>
          <p:nvPr>
            <p:extLst>
              <p:ext uri="{D42A27DB-BD31-4B8C-83A1-F6EECF244321}">
                <p14:modId xmlns:p14="http://schemas.microsoft.com/office/powerpoint/2010/main" val="4177958894"/>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2_c" descr="Trust mean score trend data for Q7, plotted against the national average. ">
            <a:extLst>
              <a:ext uri="{FF2B5EF4-FFF2-40B4-BE49-F238E27FC236}">
                <a16:creationId xmlns:a16="http://schemas.microsoft.com/office/drawing/2014/main" id="{DD79F62D-9F31-CABE-2B66-078B85FA69CD}"/>
              </a:ext>
            </a:extLst>
          </p:cNvPr>
          <p:cNvGraphicFramePr/>
          <p:nvPr>
            <p:extLst>
              <p:ext uri="{D42A27DB-BD31-4B8C-83A1-F6EECF244321}">
                <p14:modId xmlns:p14="http://schemas.microsoft.com/office/powerpoint/2010/main" val="323805226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2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1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8206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(except for Q15).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subsequent questions do not apply (for example Q24). These questions are not scored. 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on the 'Analysis and Reporting' section of the 2024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Planning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4_c" descr="Trust mean score trend data for Q7, plotted against the national average. ">
            <a:extLst>
              <a:ext uri="{FF2B5EF4-FFF2-40B4-BE49-F238E27FC236}">
                <a16:creationId xmlns:a16="http://schemas.microsoft.com/office/drawing/2014/main" id="{60E51BA0-9B01-389D-7736-A38F2C8F1336}"/>
              </a:ext>
            </a:extLst>
          </p:cNvPr>
          <p:cNvGraphicFramePr/>
          <p:nvPr>
            <p:extLst>
              <p:ext uri="{D42A27DB-BD31-4B8C-83A1-F6EECF244321}">
                <p14:modId xmlns:p14="http://schemas.microsoft.com/office/powerpoint/2010/main" val="58864049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4_sig" descr="Significant changes 2021 vs 2020&#10;Significant changes 2021 vs 2019" title="Significant changes">
            <a:extLst>
              <a:ext uri="{FF2B5EF4-FFF2-40B4-BE49-F238E27FC236}">
                <a16:creationId xmlns:a16="http://schemas.microsoft.com/office/drawing/2014/main" id="{7273855A-E2E4-0807-04BA-8C3837047F25}"/>
              </a:ext>
            </a:extLst>
          </p:cNvPr>
          <p:cNvGraphicFramePr>
            <a:graphicFrameLocks noGrp="1"/>
          </p:cNvGraphicFramePr>
          <p:nvPr>
            <p:extLst>
              <p:ext uri="{D42A27DB-BD31-4B8C-83A1-F6EECF244321}">
                <p14:modId xmlns:p14="http://schemas.microsoft.com/office/powerpoint/2010/main" val="205739656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7_sig" descr="Significant changes 2021 vs 2020&#10;Significant changes 2021 vs 2019" title="Significant changes">
            <a:extLst>
              <a:ext uri="{FF2B5EF4-FFF2-40B4-BE49-F238E27FC236}">
                <a16:creationId xmlns:a16="http://schemas.microsoft.com/office/drawing/2014/main" id="{2F53F950-9BCE-615F-CD7D-31F91AF77A10}"/>
              </a:ext>
            </a:extLst>
          </p:cNvPr>
          <p:cNvGraphicFramePr>
            <a:graphicFrameLocks noGrp="1"/>
          </p:cNvGraphicFramePr>
          <p:nvPr>
            <p:extLst>
              <p:ext uri="{D42A27DB-BD31-4B8C-83A1-F6EECF244321}">
                <p14:modId xmlns:p14="http://schemas.microsoft.com/office/powerpoint/2010/main" val="482837478"/>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7_c" descr="Trust mean score trend data for Q7, plotted against the national average. ">
            <a:extLst>
              <a:ext uri="{FF2B5EF4-FFF2-40B4-BE49-F238E27FC236}">
                <a16:creationId xmlns:a16="http://schemas.microsoft.com/office/drawing/2014/main" id="{335FCAF6-5BE5-CBE1-D71B-167EB247CB22}"/>
              </a:ext>
            </a:extLst>
          </p:cNvPr>
          <p:cNvGraphicFramePr/>
          <p:nvPr>
            <p:extLst>
              <p:ext uri="{D42A27DB-BD31-4B8C-83A1-F6EECF244321}">
                <p14:modId xmlns:p14="http://schemas.microsoft.com/office/powerpoint/2010/main" val="134733515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142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E8677-D27E-A9B0-BAB0-CE100BEEFE9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391091F-C873-38FF-E8E0-5EE442243D78}"/>
              </a:ext>
            </a:extLst>
          </p:cNvPr>
          <p:cNvSpPr>
            <a:spLocks noGrp="1"/>
          </p:cNvSpPr>
          <p:nvPr>
            <p:ph type="title"/>
          </p:nvPr>
        </p:nvSpPr>
        <p:spPr>
          <a:xfrm>
            <a:off x="419970" y="509078"/>
            <a:ext cx="11417697" cy="654856"/>
          </a:xfrm>
        </p:spPr>
        <p:txBody>
          <a:bodyPr>
            <a:normAutofit/>
          </a:bodyPr>
          <a:lstStyle/>
          <a:p>
            <a:r>
              <a:rPr lang="en-US" dirty="0"/>
              <a:t>Section 4. Involvement in care</a:t>
            </a:r>
            <a:endParaRPr lang="en-GB" dirty="0"/>
          </a:p>
        </p:txBody>
      </p:sp>
      <p:sp>
        <p:nvSpPr>
          <p:cNvPr id="45" name="Slide Number Placeholder 1">
            <a:extLst>
              <a:ext uri="{FF2B5EF4-FFF2-40B4-BE49-F238E27FC236}">
                <a16:creationId xmlns:a16="http://schemas.microsoft.com/office/drawing/2014/main" id="{D2019F37-21A8-2124-F1A5-7C48F38F4FE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8_c" descr="Trust mean score trend data for Q7, plotted against the national average. ">
            <a:extLst>
              <a:ext uri="{FF2B5EF4-FFF2-40B4-BE49-F238E27FC236}">
                <a16:creationId xmlns:a16="http://schemas.microsoft.com/office/drawing/2014/main" id="{4DBC7CC3-BE19-6DAF-E764-A56B3BC2038D}"/>
              </a:ext>
            </a:extLst>
          </p:cNvPr>
          <p:cNvGraphicFramePr/>
          <p:nvPr>
            <p:extLst>
              <p:ext uri="{D42A27DB-BD31-4B8C-83A1-F6EECF244321}">
                <p14:modId xmlns:p14="http://schemas.microsoft.com/office/powerpoint/2010/main" val="111182995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8_sig" descr="Significant changes 2021 vs 2020&#10;Significant changes 2021 vs 2019" title="Significant changes">
            <a:extLst>
              <a:ext uri="{FF2B5EF4-FFF2-40B4-BE49-F238E27FC236}">
                <a16:creationId xmlns:a16="http://schemas.microsoft.com/office/drawing/2014/main" id="{B84E2AD2-95DF-F2E5-953C-04C7143872C9}"/>
              </a:ext>
            </a:extLst>
          </p:cNvPr>
          <p:cNvGraphicFramePr>
            <a:graphicFrameLocks noGrp="1"/>
          </p:cNvGraphicFramePr>
          <p:nvPr>
            <p:extLst>
              <p:ext uri="{D42A27DB-BD31-4B8C-83A1-F6EECF244321}">
                <p14:modId xmlns:p14="http://schemas.microsoft.com/office/powerpoint/2010/main" val="71534911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9_sig" descr="Significant changes 2021 vs 2020&#10;Significant changes 2021 vs 2019" title="Significant changes">
            <a:extLst>
              <a:ext uri="{FF2B5EF4-FFF2-40B4-BE49-F238E27FC236}">
                <a16:creationId xmlns:a16="http://schemas.microsoft.com/office/drawing/2014/main" id="{1DC19032-0E13-6B16-FCFA-8A1F7EB4684A}"/>
              </a:ext>
            </a:extLst>
          </p:cNvPr>
          <p:cNvGraphicFramePr>
            <a:graphicFrameLocks noGrp="1"/>
          </p:cNvGraphicFramePr>
          <p:nvPr>
            <p:extLst>
              <p:ext uri="{D42A27DB-BD31-4B8C-83A1-F6EECF244321}">
                <p14:modId xmlns:p14="http://schemas.microsoft.com/office/powerpoint/2010/main" val="238340464"/>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9_c" descr="Trust mean score trend data for Q7, plotted against the national average. ">
            <a:extLst>
              <a:ext uri="{FF2B5EF4-FFF2-40B4-BE49-F238E27FC236}">
                <a16:creationId xmlns:a16="http://schemas.microsoft.com/office/drawing/2014/main" id="{126E2474-26EA-A921-3A20-7B3D5FEF7205}"/>
              </a:ext>
            </a:extLst>
          </p:cNvPr>
          <p:cNvGraphicFramePr/>
          <p:nvPr>
            <p:extLst>
              <p:ext uri="{D42A27DB-BD31-4B8C-83A1-F6EECF244321}">
                <p14:modId xmlns:p14="http://schemas.microsoft.com/office/powerpoint/2010/main" val="373617647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9_t">
            <a:extLst>
              <a:ext uri="{FF2B5EF4-FFF2-40B4-BE49-F238E27FC236}">
                <a16:creationId xmlns:a16="http://schemas.microsoft.com/office/drawing/2014/main" id="{179D294C-2406-BF68-D913-576CA6CFF044}"/>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want to be in control of their care, their care has now ended, or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8_t">
            <a:extLst>
              <a:ext uri="{FF2B5EF4-FFF2-40B4-BE49-F238E27FC236}">
                <a16:creationId xmlns:a16="http://schemas.microsoft.com/office/drawing/2014/main" id="{AF28689B-D33D-4C0F-785A-4C8F79268F0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43037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5.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1_c" descr="Trust mean score trend data for Q7, plotted against the national average. ">
            <a:extLst>
              <a:ext uri="{FF2B5EF4-FFF2-40B4-BE49-F238E27FC236}">
                <a16:creationId xmlns:a16="http://schemas.microsoft.com/office/drawing/2014/main" id="{56DC053C-66B2-B64B-06BE-FE6594B3DFE5}"/>
              </a:ext>
            </a:extLst>
          </p:cNvPr>
          <p:cNvGraphicFramePr/>
          <p:nvPr>
            <p:extLst>
              <p:ext uri="{D42A27DB-BD31-4B8C-83A1-F6EECF244321}">
                <p14:modId xmlns:p14="http://schemas.microsoft.com/office/powerpoint/2010/main" val="193960703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1_sig" descr="Significant changes 2021 vs 2020&#10;Significant changes 2021 vs 2019" title="Significant changes">
            <a:extLst>
              <a:ext uri="{FF2B5EF4-FFF2-40B4-BE49-F238E27FC236}">
                <a16:creationId xmlns:a16="http://schemas.microsoft.com/office/drawing/2014/main" id="{DB6F30F0-401F-9A62-F3FC-A1427DBB8178}"/>
              </a:ext>
            </a:extLst>
          </p:cNvPr>
          <p:cNvGraphicFramePr>
            <a:graphicFrameLocks noGrp="1"/>
          </p:cNvGraphicFramePr>
          <p:nvPr>
            <p:extLst>
              <p:ext uri="{D42A27DB-BD31-4B8C-83A1-F6EECF244321}">
                <p14:modId xmlns:p14="http://schemas.microsoft.com/office/powerpoint/2010/main" val="335977335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2_sig" descr="Significant changes 2021 vs 2020&#10;Significant changes 2021 vs 2019" title="Significant changes">
            <a:extLst>
              <a:ext uri="{FF2B5EF4-FFF2-40B4-BE49-F238E27FC236}">
                <a16:creationId xmlns:a16="http://schemas.microsoft.com/office/drawing/2014/main" id="{B66FE552-2210-1C58-6714-39C021FA1037}"/>
              </a:ext>
            </a:extLst>
          </p:cNvPr>
          <p:cNvGraphicFramePr>
            <a:graphicFrameLocks noGrp="1"/>
          </p:cNvGraphicFramePr>
          <p:nvPr>
            <p:extLst>
              <p:ext uri="{D42A27DB-BD31-4B8C-83A1-F6EECF244321}">
                <p14:modId xmlns:p14="http://schemas.microsoft.com/office/powerpoint/2010/main" val="2485097089"/>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2_c" descr="Trust mean score trend data for Q7, plotted against the national average. ">
            <a:extLst>
              <a:ext uri="{FF2B5EF4-FFF2-40B4-BE49-F238E27FC236}">
                <a16:creationId xmlns:a16="http://schemas.microsoft.com/office/drawing/2014/main" id="{61151561-49D9-4A39-4370-47DA034A97C0}"/>
              </a:ext>
            </a:extLst>
          </p:cNvPr>
          <p:cNvGraphicFramePr/>
          <p:nvPr>
            <p:extLst>
              <p:ext uri="{D42A27DB-BD31-4B8C-83A1-F6EECF244321}">
                <p14:modId xmlns:p14="http://schemas.microsoft.com/office/powerpoint/2010/main" val="363500345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2_t">
            <a:extLst>
              <a:ext uri="{FF2B5EF4-FFF2-40B4-BE49-F238E27FC236}">
                <a16:creationId xmlns:a16="http://schemas.microsoft.com/office/drawing/2014/main" id="{28263DFD-3249-630D-738D-D7F2AE29CBB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1_t">
            <a:extLst>
              <a:ext uri="{FF2B5EF4-FFF2-40B4-BE49-F238E27FC236}">
                <a16:creationId xmlns:a16="http://schemas.microsoft.com/office/drawing/2014/main" id="{8CB8CCA9-99F1-B46F-DF0F-986C9A1A549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EBE68-CAF5-67A2-9479-02B56EA02A8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D96F81-5A99-A628-E3F2-477FEC9265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E7A8FC9E-3498-727D-5F05-81E9C08827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3_c" descr="Trust mean score trend data for Q7, plotted against the national average. ">
            <a:extLst>
              <a:ext uri="{FF2B5EF4-FFF2-40B4-BE49-F238E27FC236}">
                <a16:creationId xmlns:a16="http://schemas.microsoft.com/office/drawing/2014/main" id="{E88DA1D6-724F-85A2-33C4-ECB15B3246E5}"/>
              </a:ext>
            </a:extLst>
          </p:cNvPr>
          <p:cNvGraphicFramePr/>
          <p:nvPr>
            <p:extLst>
              <p:ext uri="{D42A27DB-BD31-4B8C-83A1-F6EECF244321}">
                <p14:modId xmlns:p14="http://schemas.microsoft.com/office/powerpoint/2010/main" val="17517001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3_sig" descr="Significant changes 2021 vs 2020&#10;Significant changes 2021 vs 2019" title="Significant changes">
            <a:extLst>
              <a:ext uri="{FF2B5EF4-FFF2-40B4-BE49-F238E27FC236}">
                <a16:creationId xmlns:a16="http://schemas.microsoft.com/office/drawing/2014/main" id="{32AD2341-424E-6FC7-502F-6A31AD2F4139}"/>
              </a:ext>
            </a:extLst>
          </p:cNvPr>
          <p:cNvGraphicFramePr>
            <a:graphicFrameLocks noGrp="1"/>
          </p:cNvGraphicFramePr>
          <p:nvPr>
            <p:extLst>
              <p:ext uri="{D42A27DB-BD31-4B8C-83A1-F6EECF244321}">
                <p14:modId xmlns:p14="http://schemas.microsoft.com/office/powerpoint/2010/main" val="286451856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17" name="Q22_4_sig" descr="Significant changes 2021 vs 2020&#10;Significant changes 2021 vs 2019" title="Significant changes">
            <a:extLst>
              <a:ext uri="{FF2B5EF4-FFF2-40B4-BE49-F238E27FC236}">
                <a16:creationId xmlns:a16="http://schemas.microsoft.com/office/drawing/2014/main" id="{037C28FA-62CD-A31B-C1C4-28FF2FB295D8}"/>
              </a:ext>
            </a:extLst>
          </p:cNvPr>
          <p:cNvGraphicFramePr>
            <a:graphicFrameLocks noGrp="1"/>
          </p:cNvGraphicFramePr>
          <p:nvPr>
            <p:extLst>
              <p:ext uri="{D42A27DB-BD31-4B8C-83A1-F6EECF244321}">
                <p14:modId xmlns:p14="http://schemas.microsoft.com/office/powerpoint/2010/main" val="2511169371"/>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4_c" descr="Trust mean score trend data for Q7, plotted against the national average. ">
            <a:extLst>
              <a:ext uri="{FF2B5EF4-FFF2-40B4-BE49-F238E27FC236}">
                <a16:creationId xmlns:a16="http://schemas.microsoft.com/office/drawing/2014/main" id="{C3FFC591-F1EF-A7DE-5BC0-B434B163E206}"/>
              </a:ext>
            </a:extLst>
          </p:cNvPr>
          <p:cNvGraphicFramePr/>
          <p:nvPr>
            <p:extLst>
              <p:ext uri="{D42A27DB-BD31-4B8C-83A1-F6EECF244321}">
                <p14:modId xmlns:p14="http://schemas.microsoft.com/office/powerpoint/2010/main" val="416996707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4_t">
            <a:extLst>
              <a:ext uri="{FF2B5EF4-FFF2-40B4-BE49-F238E27FC236}">
                <a16:creationId xmlns:a16="http://schemas.microsoft.com/office/drawing/2014/main" id="{2044ADF2-FA7A-F72E-98F7-56F07947EE21}"/>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3_t">
            <a:extLst>
              <a:ext uri="{FF2B5EF4-FFF2-40B4-BE49-F238E27FC236}">
                <a16:creationId xmlns:a16="http://schemas.microsoft.com/office/drawing/2014/main" id="{1873E222-FEEA-3B6B-FA56-F72EFF087EC3}"/>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96489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412F9-F6E7-3D63-67EF-846DF61469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F6D196-F038-B8EE-65F9-2A3EC1F1F3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243F7570-1AC8-08A0-30A3-DAF1214BB30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3_c" descr="Trust mean score trend data for Q7, plotted against the national average. ">
            <a:extLst>
              <a:ext uri="{FF2B5EF4-FFF2-40B4-BE49-F238E27FC236}">
                <a16:creationId xmlns:a16="http://schemas.microsoft.com/office/drawing/2014/main" id="{5C8C727D-B8A5-5D77-A126-42608F2374C1}"/>
              </a:ext>
            </a:extLst>
          </p:cNvPr>
          <p:cNvGraphicFramePr/>
          <p:nvPr>
            <p:extLst>
              <p:ext uri="{D42A27DB-BD31-4B8C-83A1-F6EECF244321}">
                <p14:modId xmlns:p14="http://schemas.microsoft.com/office/powerpoint/2010/main" val="377649596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3_sig" descr="Significant changes 2021 vs 2020&#10;Significant changes 2021 vs 2019" title="Significant changes">
            <a:extLst>
              <a:ext uri="{FF2B5EF4-FFF2-40B4-BE49-F238E27FC236}">
                <a16:creationId xmlns:a16="http://schemas.microsoft.com/office/drawing/2014/main" id="{E0198F48-A85B-2CD6-42EE-CC2ACD9C14AF}"/>
              </a:ext>
            </a:extLst>
          </p:cNvPr>
          <p:cNvGraphicFramePr>
            <a:graphicFrameLocks noGrp="1"/>
          </p:cNvGraphicFramePr>
          <p:nvPr>
            <p:extLst>
              <p:ext uri="{D42A27DB-BD31-4B8C-83A1-F6EECF244321}">
                <p14:modId xmlns:p14="http://schemas.microsoft.com/office/powerpoint/2010/main" val="355276468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23_t">
            <a:extLst>
              <a:ext uri="{FF2B5EF4-FFF2-40B4-BE49-F238E27FC236}">
                <a16:creationId xmlns:a16="http://schemas.microsoft.com/office/drawing/2014/main" id="{F1C8BC4A-E2B9-0F5C-947D-65B8232B72A4}"/>
              </a:ext>
            </a:extLst>
          </p:cNvPr>
          <p:cNvSpPr/>
          <p:nvPr/>
        </p:nvSpPr>
        <p:spPr>
          <a:xfrm>
            <a:off x="1065398" y="5851921"/>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have been receiving medication for less than 12 months, or they didn't know or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33674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6.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E6E729D6-FD35-EA85-A924-955ED2F604A7}"/>
              </a:ext>
            </a:extLst>
          </p:cNvPr>
          <p:cNvSpPr txBox="1">
            <a:spLocks/>
          </p:cNvSpPr>
          <p:nvPr/>
        </p:nvSpPr>
        <p:spPr>
          <a:xfrm>
            <a:off x="419970"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 has been revised for 2024 and is no longer comparable to previous year’s data.</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7.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9_c" descr="Trust mean score trend data for Q7, plotted against the national average. ">
            <a:extLst>
              <a:ext uri="{FF2B5EF4-FFF2-40B4-BE49-F238E27FC236}">
                <a16:creationId xmlns:a16="http://schemas.microsoft.com/office/drawing/2014/main" id="{49413FB0-AC52-1D4A-7F0E-9ACB297348C7}"/>
              </a:ext>
            </a:extLst>
          </p:cNvPr>
          <p:cNvGraphicFramePr/>
          <p:nvPr>
            <p:extLst>
              <p:ext uri="{D42A27DB-BD31-4B8C-83A1-F6EECF244321}">
                <p14:modId xmlns:p14="http://schemas.microsoft.com/office/powerpoint/2010/main" val="221020167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9_sig" descr="Significant changes 2021 vs 2020&#10;Significant changes 2021 vs 2019" title="Significant changes">
            <a:extLst>
              <a:ext uri="{FF2B5EF4-FFF2-40B4-BE49-F238E27FC236}">
                <a16:creationId xmlns:a16="http://schemas.microsoft.com/office/drawing/2014/main" id="{087E5A3E-4C56-1AB1-E946-E5C465D97413}"/>
              </a:ext>
            </a:extLst>
          </p:cNvPr>
          <p:cNvGraphicFramePr>
            <a:graphicFrameLocks noGrp="1"/>
          </p:cNvGraphicFramePr>
          <p:nvPr>
            <p:extLst>
              <p:ext uri="{D42A27DB-BD31-4B8C-83A1-F6EECF244321}">
                <p14:modId xmlns:p14="http://schemas.microsoft.com/office/powerpoint/2010/main" val="825315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1_sig" descr="Significant changes 2021 vs 2020&#10;Significant changes 2021 vs 2019" title="Significant changes">
            <a:extLst>
              <a:ext uri="{FF2B5EF4-FFF2-40B4-BE49-F238E27FC236}">
                <a16:creationId xmlns:a16="http://schemas.microsoft.com/office/drawing/2014/main" id="{B182B5F3-ACA3-AFF6-5B7F-1DBFD370956A}"/>
              </a:ext>
            </a:extLst>
          </p:cNvPr>
          <p:cNvGraphicFramePr>
            <a:graphicFrameLocks noGrp="1"/>
          </p:cNvGraphicFramePr>
          <p:nvPr>
            <p:extLst>
              <p:ext uri="{D42A27DB-BD31-4B8C-83A1-F6EECF244321}">
                <p14:modId xmlns:p14="http://schemas.microsoft.com/office/powerpoint/2010/main" val="3508876732"/>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graphicFrame>
        <p:nvGraphicFramePr>
          <p:cNvPr id="18" name="Q31_c" descr="Trust mean score trend data for Q7, plotted against the national average. ">
            <a:extLst>
              <a:ext uri="{FF2B5EF4-FFF2-40B4-BE49-F238E27FC236}">
                <a16:creationId xmlns:a16="http://schemas.microsoft.com/office/drawing/2014/main" id="{98101563-35A7-AA04-E5E5-07B3A9227BD9}"/>
              </a:ext>
            </a:extLst>
          </p:cNvPr>
          <p:cNvGraphicFramePr/>
          <p:nvPr>
            <p:extLst>
              <p:ext uri="{D42A27DB-BD31-4B8C-83A1-F6EECF244321}">
                <p14:modId xmlns:p14="http://schemas.microsoft.com/office/powerpoint/2010/main" val="364947285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1_t">
            <a:extLst>
              <a:ext uri="{FF2B5EF4-FFF2-40B4-BE49-F238E27FC236}">
                <a16:creationId xmlns:a16="http://schemas.microsoft.com/office/drawing/2014/main" id="{ABB5A2D8-EBD9-FA5A-F36F-3E57085DB3C3}"/>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this was not applicable, or their family or carer did not want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9_t">
            <a:extLst>
              <a:ext uri="{FF2B5EF4-FFF2-40B4-BE49-F238E27FC236}">
                <a16:creationId xmlns:a16="http://schemas.microsoft.com/office/drawing/2014/main" id="{59BF4E58-1E35-1941-D8E3-4FF4D4D8151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8.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7_c" descr="Trust mean score trend data for Q7, plotted against the national average. ">
            <a:extLst>
              <a:ext uri="{FF2B5EF4-FFF2-40B4-BE49-F238E27FC236}">
                <a16:creationId xmlns:a16="http://schemas.microsoft.com/office/drawing/2014/main" id="{CC551B6F-94A3-8F78-21F8-8FD8B45BC0EB}"/>
              </a:ext>
            </a:extLst>
          </p:cNvPr>
          <p:cNvGraphicFramePr/>
          <p:nvPr>
            <p:extLst>
              <p:ext uri="{D42A27DB-BD31-4B8C-83A1-F6EECF244321}">
                <p14:modId xmlns:p14="http://schemas.microsoft.com/office/powerpoint/2010/main" val="309781263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7_sig" descr="Significant changes 2021 vs 2020&#10;Significant changes 2021 vs 2019" title="Significant changes">
            <a:extLst>
              <a:ext uri="{FF2B5EF4-FFF2-40B4-BE49-F238E27FC236}">
                <a16:creationId xmlns:a16="http://schemas.microsoft.com/office/drawing/2014/main" id="{6CFBA8D8-7A85-EED7-44FF-1552974682DE}"/>
              </a:ext>
            </a:extLst>
          </p:cNvPr>
          <p:cNvGraphicFramePr>
            <a:graphicFrameLocks noGrp="1"/>
          </p:cNvGraphicFramePr>
          <p:nvPr>
            <p:extLst>
              <p:ext uri="{D42A27DB-BD31-4B8C-83A1-F6EECF244321}">
                <p14:modId xmlns:p14="http://schemas.microsoft.com/office/powerpoint/2010/main" val="47196673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0_sig" descr="Significant changes 2021 vs 2020&#10;Significant changes 2021 vs 2019" title="Significant changes">
            <a:extLst>
              <a:ext uri="{FF2B5EF4-FFF2-40B4-BE49-F238E27FC236}">
                <a16:creationId xmlns:a16="http://schemas.microsoft.com/office/drawing/2014/main" id="{BA523A08-804B-F247-7BB9-2B3BCEB355B6}"/>
              </a:ext>
            </a:extLst>
          </p:cNvPr>
          <p:cNvGraphicFramePr>
            <a:graphicFrameLocks noGrp="1"/>
          </p:cNvGraphicFramePr>
          <p:nvPr>
            <p:extLst>
              <p:ext uri="{D42A27DB-BD31-4B8C-83A1-F6EECF244321}">
                <p14:modId xmlns:p14="http://schemas.microsoft.com/office/powerpoint/2010/main" val="2785450686"/>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graphicFrame>
        <p:nvGraphicFramePr>
          <p:cNvPr id="18" name="Q30_c" descr="Trust mean score trend data for Q7, plotted against the national average. ">
            <a:extLst>
              <a:ext uri="{FF2B5EF4-FFF2-40B4-BE49-F238E27FC236}">
                <a16:creationId xmlns:a16="http://schemas.microsoft.com/office/drawing/2014/main" id="{5F3F64D0-AC97-B982-8283-69A6B9336F3E}"/>
              </a:ext>
            </a:extLst>
          </p:cNvPr>
          <p:cNvGraphicFramePr/>
          <p:nvPr>
            <p:extLst>
              <p:ext uri="{D42A27DB-BD31-4B8C-83A1-F6EECF244321}">
                <p14:modId xmlns:p14="http://schemas.microsoft.com/office/powerpoint/2010/main" val="164158248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0_t">
            <a:extLst>
              <a:ext uri="{FF2B5EF4-FFF2-40B4-BE49-F238E27FC236}">
                <a16:creationId xmlns:a16="http://schemas.microsoft.com/office/drawing/2014/main" id="{CBBE4120-B2F9-4FED-7780-63018490EF16}"/>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7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71450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9. Support with other areas of life</a:t>
            </a:r>
            <a:endParaRPr lang="en-GB" dirty="0"/>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1_c" descr="Trust mean score trend data for Q7, plotted against the national average. ">
            <a:extLst>
              <a:ext uri="{FF2B5EF4-FFF2-40B4-BE49-F238E27FC236}">
                <a16:creationId xmlns:a16="http://schemas.microsoft.com/office/drawing/2014/main" id="{3C9EF042-9875-6053-F535-85C8C5F42341}"/>
              </a:ext>
            </a:extLst>
          </p:cNvPr>
          <p:cNvGraphicFramePr/>
          <p:nvPr>
            <p:extLst>
              <p:ext uri="{D42A27DB-BD31-4B8C-83A1-F6EECF244321}">
                <p14:modId xmlns:p14="http://schemas.microsoft.com/office/powerpoint/2010/main" val="4103427827"/>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1_sig" descr="Significant changes 2021 vs 2020&#10;Significant changes 2021 vs 2019" title="Significant changes">
            <a:extLst>
              <a:ext uri="{FF2B5EF4-FFF2-40B4-BE49-F238E27FC236}">
                <a16:creationId xmlns:a16="http://schemas.microsoft.com/office/drawing/2014/main" id="{BA24BC57-84C6-D5F5-1346-E2D944BE7814}"/>
              </a:ext>
            </a:extLst>
          </p:cNvPr>
          <p:cNvGraphicFramePr>
            <a:graphicFrameLocks noGrp="1"/>
          </p:cNvGraphicFramePr>
          <p:nvPr>
            <p:extLst>
              <p:ext uri="{D42A27DB-BD31-4B8C-83A1-F6EECF244321}">
                <p14:modId xmlns:p14="http://schemas.microsoft.com/office/powerpoint/2010/main" val="351921002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2_sig" descr="Significant changes 2021 vs 2020&#10;Significant changes 2021 vs 2019" title="Significant changes">
            <a:extLst>
              <a:ext uri="{FF2B5EF4-FFF2-40B4-BE49-F238E27FC236}">
                <a16:creationId xmlns:a16="http://schemas.microsoft.com/office/drawing/2014/main" id="{6F8D6C7B-E2D2-54DE-1918-12F789EC601F}"/>
              </a:ext>
            </a:extLst>
          </p:cNvPr>
          <p:cNvGraphicFramePr>
            <a:graphicFrameLocks noGrp="1"/>
          </p:cNvGraphicFramePr>
          <p:nvPr>
            <p:extLst>
              <p:ext uri="{D42A27DB-BD31-4B8C-83A1-F6EECF244321}">
                <p14:modId xmlns:p14="http://schemas.microsoft.com/office/powerpoint/2010/main" val="197002342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2_c" descr="Trust mean score trend data for Q7, plotted against the national average. ">
            <a:extLst>
              <a:ext uri="{FF2B5EF4-FFF2-40B4-BE49-F238E27FC236}">
                <a16:creationId xmlns:a16="http://schemas.microsoft.com/office/drawing/2014/main" id="{56C18CF7-1B9B-B9AC-8D37-D5A8693AA41E}"/>
              </a:ext>
            </a:extLst>
          </p:cNvPr>
          <p:cNvGraphicFramePr/>
          <p:nvPr>
            <p:extLst>
              <p:ext uri="{D42A27DB-BD31-4B8C-83A1-F6EECF244321}">
                <p14:modId xmlns:p14="http://schemas.microsoft.com/office/powerpoint/2010/main" val="1881805331"/>
              </p:ext>
            </p:extLst>
          </p:nvPr>
        </p:nvGraphicFramePr>
        <p:xfrm>
          <a:off x="6207442" y="1263152"/>
          <a:ext cx="5468620" cy="4035715"/>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2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1_t">
            <a:extLst>
              <a:ext uri="{FF2B5EF4-FFF2-40B4-BE49-F238E27FC236}">
                <a16:creationId xmlns:a16="http://schemas.microsoft.com/office/drawing/2014/main" id="{EA1A4F6B-E8E9-76F5-91FE-38787A1F504A}"/>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19414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3_c" descr="Trust mean score trend data for Q7, plotted against the national average. ">
            <a:extLst>
              <a:ext uri="{FF2B5EF4-FFF2-40B4-BE49-F238E27FC236}">
                <a16:creationId xmlns:a16="http://schemas.microsoft.com/office/drawing/2014/main" id="{A0664812-8E87-D493-67EB-F5F122EA0396}"/>
              </a:ext>
            </a:extLst>
          </p:cNvPr>
          <p:cNvGraphicFramePr/>
          <p:nvPr>
            <p:extLst>
              <p:ext uri="{D42A27DB-BD31-4B8C-83A1-F6EECF244321}">
                <p14:modId xmlns:p14="http://schemas.microsoft.com/office/powerpoint/2010/main" val="18627842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3_sig" descr="Significant changes 2021 vs 2020&#10;Significant changes 2021 vs 2019" title="Significant changes">
            <a:extLst>
              <a:ext uri="{FF2B5EF4-FFF2-40B4-BE49-F238E27FC236}">
                <a16:creationId xmlns:a16="http://schemas.microsoft.com/office/drawing/2014/main" id="{C01A0667-AA9B-7582-CE7C-8655CDF43CE8}"/>
              </a:ext>
            </a:extLst>
          </p:cNvPr>
          <p:cNvGraphicFramePr>
            <a:graphicFrameLocks noGrp="1"/>
          </p:cNvGraphicFramePr>
          <p:nvPr>
            <p:extLst>
              <p:ext uri="{D42A27DB-BD31-4B8C-83A1-F6EECF244321}">
                <p14:modId xmlns:p14="http://schemas.microsoft.com/office/powerpoint/2010/main" val="386791611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4_sig" descr="Significant changes 2021 vs 2020&#10;Significant changes 2021 vs 2019" title="Significant changes">
            <a:extLst>
              <a:ext uri="{FF2B5EF4-FFF2-40B4-BE49-F238E27FC236}">
                <a16:creationId xmlns:a16="http://schemas.microsoft.com/office/drawing/2014/main" id="{9829C402-ACD8-C19B-5BCE-5118BDC3F3F7}"/>
              </a:ext>
            </a:extLst>
          </p:cNvPr>
          <p:cNvGraphicFramePr>
            <a:graphicFrameLocks noGrp="1"/>
          </p:cNvGraphicFramePr>
          <p:nvPr>
            <p:extLst>
              <p:ext uri="{D42A27DB-BD31-4B8C-83A1-F6EECF244321}">
                <p14:modId xmlns:p14="http://schemas.microsoft.com/office/powerpoint/2010/main" val="71931221"/>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4_c" descr="Trust mean score trend data for Q7, plotted against the national average. ">
            <a:extLst>
              <a:ext uri="{FF2B5EF4-FFF2-40B4-BE49-F238E27FC236}">
                <a16:creationId xmlns:a16="http://schemas.microsoft.com/office/drawing/2014/main" id="{3F5C6D7A-0D8F-E711-8B2D-0CA7BC31D134}"/>
              </a:ext>
            </a:extLst>
          </p:cNvPr>
          <p:cNvGraphicFramePr/>
          <p:nvPr>
            <p:extLst>
              <p:ext uri="{D42A27DB-BD31-4B8C-83A1-F6EECF244321}">
                <p14:modId xmlns:p14="http://schemas.microsoft.com/office/powerpoint/2010/main" val="3090392507"/>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4_t">
            <a:extLst>
              <a:ext uri="{FF2B5EF4-FFF2-40B4-BE49-F238E27FC236}">
                <a16:creationId xmlns:a16="http://schemas.microsoft.com/office/drawing/2014/main" id="{F16C8417-26C4-84E1-D00D-15910B355176}"/>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3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4450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2023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Community Mental Health Survey </a:t>
            </a:r>
            <a:r>
              <a:rPr lang="en-GB" sz="1200" dirty="0">
                <a:latin typeface="Arial" panose="020B0604020202020204" pitchFamily="34" charset="0"/>
                <a:cs typeface="Arial" panose="020B0604020202020204" pitchFamily="34" charset="0"/>
                <a:hlinkClick r:id="rId5"/>
              </a:rPr>
              <a:t>https://nhssurveys.org/surveys/survey/05-community-mental-health/</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providers: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913CB-8DBC-D235-4EB0-A1BC087C1EB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E71E4D6-4BE9-628D-12F9-49099F9BE77B}"/>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DD8ADC4B-21D2-4DA3-9A28-ED019B3E7C5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2_c" descr="Trust mean score trend data for Q7, plotted against the national average. ">
            <a:extLst>
              <a:ext uri="{FF2B5EF4-FFF2-40B4-BE49-F238E27FC236}">
                <a16:creationId xmlns:a16="http://schemas.microsoft.com/office/drawing/2014/main" id="{97BC23C1-014D-6F48-8E47-D017DA904F1C}"/>
              </a:ext>
            </a:extLst>
          </p:cNvPr>
          <p:cNvGraphicFramePr/>
          <p:nvPr>
            <p:extLst>
              <p:ext uri="{D42A27DB-BD31-4B8C-83A1-F6EECF244321}">
                <p14:modId xmlns:p14="http://schemas.microsoft.com/office/powerpoint/2010/main" val="221213801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2_sig" descr="Significant changes 2021 vs 2020&#10;Significant changes 2021 vs 2019" title="Significant changes">
            <a:extLst>
              <a:ext uri="{FF2B5EF4-FFF2-40B4-BE49-F238E27FC236}">
                <a16:creationId xmlns:a16="http://schemas.microsoft.com/office/drawing/2014/main" id="{4322A757-F02B-D7FD-A82E-743E7E6CC587}"/>
              </a:ext>
            </a:extLst>
          </p:cNvPr>
          <p:cNvGraphicFramePr>
            <a:graphicFrameLocks noGrp="1"/>
          </p:cNvGraphicFramePr>
          <p:nvPr>
            <p:extLst>
              <p:ext uri="{D42A27DB-BD31-4B8C-83A1-F6EECF244321}">
                <p14:modId xmlns:p14="http://schemas.microsoft.com/office/powerpoint/2010/main" val="255555173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graphicFrame>
        <p:nvGraphicFramePr>
          <p:cNvPr id="17" name="Q34_sig" descr="Significant changes 2021 vs 2020&#10;Significant changes 2021 vs 2019" title="Significant changes">
            <a:extLst>
              <a:ext uri="{FF2B5EF4-FFF2-40B4-BE49-F238E27FC236}">
                <a16:creationId xmlns:a16="http://schemas.microsoft.com/office/drawing/2014/main" id="{6D01B600-92B6-D051-1661-272ED68C7DDC}"/>
              </a:ext>
            </a:extLst>
          </p:cNvPr>
          <p:cNvGraphicFramePr>
            <a:graphicFrameLocks noGrp="1"/>
          </p:cNvGraphicFramePr>
          <p:nvPr>
            <p:extLst>
              <p:ext uri="{D42A27DB-BD31-4B8C-83A1-F6EECF244321}">
                <p14:modId xmlns:p14="http://schemas.microsoft.com/office/powerpoint/2010/main" val="295088257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4_c" descr="Trust mean score trend data for Q7, plotted against the national average. ">
            <a:extLst>
              <a:ext uri="{FF2B5EF4-FFF2-40B4-BE49-F238E27FC236}">
                <a16:creationId xmlns:a16="http://schemas.microsoft.com/office/drawing/2014/main" id="{6E4C6D65-5C0B-4838-1F55-3B15BB6621A9}"/>
              </a:ext>
            </a:extLst>
          </p:cNvPr>
          <p:cNvGraphicFramePr/>
          <p:nvPr>
            <p:extLst>
              <p:ext uri="{D42A27DB-BD31-4B8C-83A1-F6EECF244321}">
                <p14:modId xmlns:p14="http://schemas.microsoft.com/office/powerpoint/2010/main" val="1077703759"/>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4_t">
            <a:extLst>
              <a:ext uri="{FF2B5EF4-FFF2-40B4-BE49-F238E27FC236}">
                <a16:creationId xmlns:a16="http://schemas.microsoft.com/office/drawing/2014/main" id="{3C3141BB-6145-7CC8-9E18-96928DC6C864}"/>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119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2_t">
            <a:extLst>
              <a:ext uri="{FF2B5EF4-FFF2-40B4-BE49-F238E27FC236}">
                <a16:creationId xmlns:a16="http://schemas.microsoft.com/office/drawing/2014/main" id="{296EA2EF-D441-9CAC-AEC9-2A0046A855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didn't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66123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10.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5_c" descr="Trust mean score trend data for Q7, plotted against the national average. ">
            <a:extLst>
              <a:ext uri="{FF2B5EF4-FFF2-40B4-BE49-F238E27FC236}">
                <a16:creationId xmlns:a16="http://schemas.microsoft.com/office/drawing/2014/main" id="{D959E62E-AB23-36EE-B9C5-FFBA0BCB8924}"/>
              </a:ext>
            </a:extLst>
          </p:cNvPr>
          <p:cNvGraphicFramePr/>
          <p:nvPr>
            <p:extLst>
              <p:ext uri="{D42A27DB-BD31-4B8C-83A1-F6EECF244321}">
                <p14:modId xmlns:p14="http://schemas.microsoft.com/office/powerpoint/2010/main" val="296547084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5_sig" descr="Significant changes 2021 vs 2020&#10;Significant changes 2021 vs 2019" title="Significant changes">
            <a:extLst>
              <a:ext uri="{FF2B5EF4-FFF2-40B4-BE49-F238E27FC236}">
                <a16:creationId xmlns:a16="http://schemas.microsoft.com/office/drawing/2014/main" id="{976017F3-1C55-00ED-2B13-E1448BA95022}"/>
              </a:ext>
            </a:extLst>
          </p:cNvPr>
          <p:cNvGraphicFramePr>
            <a:graphicFrameLocks noGrp="1"/>
          </p:cNvGraphicFramePr>
          <p:nvPr>
            <p:extLst>
              <p:ext uri="{D42A27DB-BD31-4B8C-83A1-F6EECF244321}">
                <p14:modId xmlns:p14="http://schemas.microsoft.com/office/powerpoint/2010/main" val="231220826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8_sig" descr="Significant changes 2021 vs 2020&#10;Significant changes 2021 vs 2019" title="Significant changes">
            <a:extLst>
              <a:ext uri="{FF2B5EF4-FFF2-40B4-BE49-F238E27FC236}">
                <a16:creationId xmlns:a16="http://schemas.microsoft.com/office/drawing/2014/main" id="{E21EBF90-4E41-FA49-8693-1ECF6F26D4E6}"/>
              </a:ext>
            </a:extLst>
          </p:cNvPr>
          <p:cNvGraphicFramePr>
            <a:graphicFrameLocks noGrp="1"/>
          </p:cNvGraphicFramePr>
          <p:nvPr>
            <p:extLst>
              <p:ext uri="{D42A27DB-BD31-4B8C-83A1-F6EECF244321}">
                <p14:modId xmlns:p14="http://schemas.microsoft.com/office/powerpoint/2010/main" val="1113535977"/>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8_c" descr="Trust mean score trend data for Q7, plotted against the national average. ">
            <a:extLst>
              <a:ext uri="{FF2B5EF4-FFF2-40B4-BE49-F238E27FC236}">
                <a16:creationId xmlns:a16="http://schemas.microsoft.com/office/drawing/2014/main" id="{E837F624-5260-DFBE-C7F9-49D9E04D5710}"/>
              </a:ext>
            </a:extLst>
          </p:cNvPr>
          <p:cNvGraphicFramePr/>
          <p:nvPr>
            <p:extLst>
              <p:ext uri="{D42A27DB-BD31-4B8C-83A1-F6EECF244321}">
                <p14:modId xmlns:p14="http://schemas.microsoft.com/office/powerpoint/2010/main" val="183238919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8_t">
            <a:extLst>
              <a:ext uri="{FF2B5EF4-FFF2-40B4-BE49-F238E27FC236}">
                <a16:creationId xmlns:a16="http://schemas.microsoft.com/office/drawing/2014/main" id="{08447FA9-6E3E-6D63-AC94-C8E0869BAF8E}"/>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needed support to access their care and treatment. Respondents who stated that they didn't receive any support or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5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13986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11.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3_c" descr="Trust mean score trend data for Q7, plotted against the national average. ">
            <a:extLst>
              <a:ext uri="{FF2B5EF4-FFF2-40B4-BE49-F238E27FC236}">
                <a16:creationId xmlns:a16="http://schemas.microsoft.com/office/drawing/2014/main" id="{F4D3DAB5-E4A1-47EB-B93F-770E7E24031A}"/>
              </a:ext>
            </a:extLst>
          </p:cNvPr>
          <p:cNvGraphicFramePr/>
          <p:nvPr>
            <p:extLst>
              <p:ext uri="{D42A27DB-BD31-4B8C-83A1-F6EECF244321}">
                <p14:modId xmlns:p14="http://schemas.microsoft.com/office/powerpoint/2010/main" val="27386028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3_sig" descr="Significant changes 2021 vs 2020&#10;Significant changes 2021 vs 2019" title="Significant changes">
            <a:extLst>
              <a:ext uri="{FF2B5EF4-FFF2-40B4-BE49-F238E27FC236}">
                <a16:creationId xmlns:a16="http://schemas.microsoft.com/office/drawing/2014/main" id="{10D04B18-DD55-BA07-4867-176CCCB2217C}"/>
              </a:ext>
            </a:extLst>
          </p:cNvPr>
          <p:cNvGraphicFramePr>
            <a:graphicFrameLocks noGrp="1"/>
          </p:cNvGraphicFramePr>
          <p:nvPr>
            <p:extLst>
              <p:ext uri="{D42A27DB-BD31-4B8C-83A1-F6EECF244321}">
                <p14:modId xmlns:p14="http://schemas.microsoft.com/office/powerpoint/2010/main" val="345189424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40_sig" descr="Significant changes 2021 vs 2020&#10;Significant changes 2021 vs 2019" title="Significant changes">
            <a:extLst>
              <a:ext uri="{FF2B5EF4-FFF2-40B4-BE49-F238E27FC236}">
                <a16:creationId xmlns:a16="http://schemas.microsoft.com/office/drawing/2014/main" id="{AB0A7884-211E-08A5-8AFA-425E7EB19F23}"/>
              </a:ext>
            </a:extLst>
          </p:cNvPr>
          <p:cNvGraphicFramePr>
            <a:graphicFrameLocks noGrp="1"/>
          </p:cNvGraphicFramePr>
          <p:nvPr>
            <p:extLst>
              <p:ext uri="{D42A27DB-BD31-4B8C-83A1-F6EECF244321}">
                <p14:modId xmlns:p14="http://schemas.microsoft.com/office/powerpoint/2010/main" val="1968243874"/>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40_c" descr="Trust mean score trend data for Q7, plotted against the national average. ">
            <a:extLst>
              <a:ext uri="{FF2B5EF4-FFF2-40B4-BE49-F238E27FC236}">
                <a16:creationId xmlns:a16="http://schemas.microsoft.com/office/drawing/2014/main" id="{2FDCB14D-84EC-6FED-F332-D56769D84254}"/>
              </a:ext>
            </a:extLst>
          </p:cNvPr>
          <p:cNvGraphicFramePr/>
          <p:nvPr>
            <p:extLst>
              <p:ext uri="{D42A27DB-BD31-4B8C-83A1-F6EECF244321}">
                <p14:modId xmlns:p14="http://schemas.microsoft.com/office/powerpoint/2010/main" val="163019729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40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179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3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41149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12.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9_c" descr="Trust mean score trend data for Q7, plotted against the national average. ">
            <a:extLst>
              <a:ext uri="{FF2B5EF4-FFF2-40B4-BE49-F238E27FC236}">
                <a16:creationId xmlns:a16="http://schemas.microsoft.com/office/drawing/2014/main" id="{927FF253-28B8-C048-F5CE-C02C3594DD36}"/>
              </a:ext>
            </a:extLst>
          </p:cNvPr>
          <p:cNvGraphicFramePr/>
          <p:nvPr>
            <p:extLst>
              <p:ext uri="{D42A27DB-BD31-4B8C-83A1-F6EECF244321}">
                <p14:modId xmlns:p14="http://schemas.microsoft.com/office/powerpoint/2010/main" val="16033980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9_sig" descr="Significant changes 2021 vs 2020&#10;Significant changes 2021 vs 2019" title="Significant changes">
            <a:extLst>
              <a:ext uri="{FF2B5EF4-FFF2-40B4-BE49-F238E27FC236}">
                <a16:creationId xmlns:a16="http://schemas.microsoft.com/office/drawing/2014/main" id="{2CEB3A83-6999-070A-E3F3-BE4BFD159D29}"/>
              </a:ext>
            </a:extLst>
          </p:cNvPr>
          <p:cNvGraphicFramePr>
            <a:graphicFrameLocks noGrp="1"/>
          </p:cNvGraphicFramePr>
          <p:nvPr>
            <p:extLst>
              <p:ext uri="{D42A27DB-BD31-4B8C-83A1-F6EECF244321}">
                <p14:modId xmlns:p14="http://schemas.microsoft.com/office/powerpoint/2010/main" val="218759853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39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12440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13.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41_c" descr="Trust mean score trend data for Q7, plotted against the national average. ">
            <a:extLst>
              <a:ext uri="{FF2B5EF4-FFF2-40B4-BE49-F238E27FC236}">
                <a16:creationId xmlns:a16="http://schemas.microsoft.com/office/drawing/2014/main" id="{4BBB4468-36BC-069E-FA1C-E0E951612103}"/>
              </a:ext>
            </a:extLst>
          </p:cNvPr>
          <p:cNvGraphicFramePr/>
          <p:nvPr>
            <p:extLst>
              <p:ext uri="{D42A27DB-BD31-4B8C-83A1-F6EECF244321}">
                <p14:modId xmlns:p14="http://schemas.microsoft.com/office/powerpoint/2010/main" val="340296922"/>
              </p:ext>
            </p:extLst>
          </p:nvPr>
        </p:nvGraphicFramePr>
        <p:xfrm>
          <a:off x="419970" y="1391398"/>
          <a:ext cx="5468620" cy="39128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1_sig" descr="Significant changes 2021 vs 2020&#10;Significant changes 2021 vs 2019" title="Significant changes">
            <a:extLst>
              <a:ext uri="{FF2B5EF4-FFF2-40B4-BE49-F238E27FC236}">
                <a16:creationId xmlns:a16="http://schemas.microsoft.com/office/drawing/2014/main" id="{36AFD0E3-F3A1-65FE-1689-F37D6C142C24}"/>
              </a:ext>
            </a:extLst>
          </p:cNvPr>
          <p:cNvGraphicFramePr>
            <a:graphicFrameLocks noGrp="1"/>
          </p:cNvGraphicFramePr>
          <p:nvPr>
            <p:extLst>
              <p:ext uri="{D42A27DB-BD31-4B8C-83A1-F6EECF244321}">
                <p14:modId xmlns:p14="http://schemas.microsoft.com/office/powerpoint/2010/main" val="41497046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1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56790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5076603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Q33_3. In the last 12 months, did your NHS mental health team give you any help or advice with finding support for…Financial advice or benefits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Q38. Do you feel the support provided meets your needs?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71283705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Q33_4. In the last 12 months, did your NHS mental health team give you any help or advice with finding support for…Cost of living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647328071"/>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Q27. Would you know who to contact out of office hours within the NHS if you had a crisis?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644139247"/>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Q7. Was the support offered appropriate for your mental health needs?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191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20</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74370"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96</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462602823"/>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1964022894"/>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2952100697"/>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3</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1416542546"/>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1434010963"/>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14416"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13</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2023</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700220" cy="4456146"/>
            <a:chOff x="378640" y="1261182"/>
            <a:chExt cx="5700220"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1965397855"/>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538939155"/>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2.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24271</TotalTime>
  <Words>9089</Words>
  <Application>Microsoft Office PowerPoint</Application>
  <PresentationFormat>Widescreen</PresentationFormat>
  <Paragraphs>1076</Paragraphs>
  <Slides>72</Slides>
  <Notes>60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Arial</vt:lpstr>
      <vt:lpstr>Arial Black</vt:lpstr>
      <vt:lpstr>Calibri</vt:lpstr>
      <vt:lpstr>Calibri Light</vt:lpstr>
      <vt:lpstr>Courier New</vt:lpstr>
      <vt:lpstr>Wingdings</vt:lpstr>
      <vt:lpstr>Office Theme</vt:lpstr>
      <vt:lpstr>Solent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Planning care </vt:lpstr>
      <vt:lpstr>Section 3. Planning care (continued)</vt:lpstr>
      <vt:lpstr>Section 4. Involvement in care </vt:lpstr>
      <vt:lpstr>Section 4. Involvement in care (continued)</vt:lpstr>
      <vt:lpstr>Section 5. Medication</vt:lpstr>
      <vt:lpstr>Section 5. Medication (continued)</vt:lpstr>
      <vt:lpstr>Section 5. Medication (continued)</vt:lpstr>
      <vt:lpstr>Section 6. Psychological Therapies </vt:lpstr>
      <vt:lpstr>Section 6. Psychological Therapies (continued)</vt:lpstr>
      <vt:lpstr>Section 7. Crisis Care Support </vt:lpstr>
      <vt:lpstr>Section 7. Crisis Care Support (continued)</vt:lpstr>
      <vt:lpstr>Section 8. Crisis Care Access </vt:lpstr>
      <vt:lpstr>Section 8. Crisis Care Access (continued)</vt:lpstr>
      <vt:lpstr>Section 9. Support with other areas of life</vt:lpstr>
      <vt:lpstr>Section 9. Support in other areas of life (continued)</vt:lpstr>
      <vt:lpstr>Section 9. Support with other areas of life (continued)</vt:lpstr>
      <vt:lpstr>Section 10. Support in accessing care </vt:lpstr>
      <vt:lpstr>Section 10. Support in accessing care (continued)</vt:lpstr>
      <vt:lpstr>Section 11. Respect, dignity and compassion </vt:lpstr>
      <vt:lpstr>Section 11. Respect, dignity and compassion (continued)</vt:lpstr>
      <vt:lpstr>Section 12. Overall experience</vt:lpstr>
      <vt:lpstr>Section 12. Overall experience (continued)</vt:lpstr>
      <vt:lpstr>Section 13. Feedback </vt:lpstr>
      <vt:lpstr>Section 13. Feedback (continued)</vt:lpstr>
      <vt:lpstr>Change over time</vt:lpstr>
      <vt:lpstr>How to interpret change over time in this report</vt:lpstr>
      <vt:lpstr>Section 1. Support while waiting</vt:lpstr>
      <vt:lpstr>Section 2. Mental Health Team</vt:lpstr>
      <vt:lpstr>Section 2. Mental Health Team (continued)</vt:lpstr>
      <vt:lpstr>Section 3. Planning care</vt:lpstr>
      <vt:lpstr>Section 4. Involvement in care</vt:lpstr>
      <vt:lpstr>Section 5. Medication</vt:lpstr>
      <vt:lpstr>Section 5. Medication (continued)</vt:lpstr>
      <vt:lpstr>Section 5. Medication (continued)</vt:lpstr>
      <vt:lpstr>Section 6. Psychological Therapies</vt:lpstr>
      <vt:lpstr>Section 7. Crisis care support</vt:lpstr>
      <vt:lpstr>Section 8. Crisis care access</vt:lpstr>
      <vt:lpstr>Section 9. Support with other areas of life</vt:lpstr>
      <vt:lpstr>Section 9. Support with other areas of life (continued)</vt:lpstr>
      <vt:lpstr>Section 9. Support with other areas of life (continued)</vt:lpstr>
      <vt:lpstr>Section 10. Support in accessing care</vt:lpstr>
      <vt:lpstr>Section 11. Respect, dignity and compassion</vt:lpstr>
      <vt:lpstr>Section 12. Overall experience</vt:lpstr>
      <vt:lpstr>Section 13.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Chrysa Lamprinakou</cp:lastModifiedBy>
  <cp:revision>808</cp:revision>
  <dcterms:created xsi:type="dcterms:W3CDTF">2021-03-04T09:52:26Z</dcterms:created>
  <dcterms:modified xsi:type="dcterms:W3CDTF">2025-03-06T11:40:52Z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